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92" r:id="rId1"/>
  </p:sldMasterIdLst>
  <p:notesMasterIdLst>
    <p:notesMasterId r:id="rId28"/>
  </p:notesMasterIdLst>
  <p:sldIdLst>
    <p:sldId id="256" r:id="rId2"/>
    <p:sldId id="257" r:id="rId3"/>
    <p:sldId id="259" r:id="rId4"/>
    <p:sldId id="260" r:id="rId5"/>
    <p:sldId id="276" r:id="rId6"/>
    <p:sldId id="264" r:id="rId7"/>
    <p:sldId id="275" r:id="rId8"/>
    <p:sldId id="277" r:id="rId9"/>
    <p:sldId id="261" r:id="rId10"/>
    <p:sldId id="265" r:id="rId11"/>
    <p:sldId id="282" r:id="rId12"/>
    <p:sldId id="278" r:id="rId13"/>
    <p:sldId id="262" r:id="rId14"/>
    <p:sldId id="279" r:id="rId15"/>
    <p:sldId id="283" r:id="rId16"/>
    <p:sldId id="280" r:id="rId17"/>
    <p:sldId id="284" r:id="rId18"/>
    <p:sldId id="266" r:id="rId19"/>
    <p:sldId id="268" r:id="rId20"/>
    <p:sldId id="269" r:id="rId21"/>
    <p:sldId id="286" r:id="rId22"/>
    <p:sldId id="281" r:id="rId23"/>
    <p:sldId id="288" r:id="rId24"/>
    <p:sldId id="270" r:id="rId25"/>
    <p:sldId id="285" r:id="rId26"/>
    <p:sldId id="271" r:id="rId27"/>
  </p:sldIdLst>
  <p:sldSz cx="9144000" cy="5143500" type="screen16x9"/>
  <p:notesSz cx="7010400" cy="9296400"/>
  <p:embeddedFontLst>
    <p:embeddedFont>
      <p:font typeface="Wingdings 3" panose="05040102010807070707" pitchFamily="18" charset="2"/>
      <p:regular r:id="rId29"/>
    </p:embeddedFont>
    <p:embeddedFont>
      <p:font typeface="Roboto" panose="020B0604020202020204" charset="0"/>
      <p:regular r:id="rId30"/>
      <p:bold r:id="rId31"/>
      <p:italic r:id="rId32"/>
      <p:boldItalic r:id="rId33"/>
    </p:embeddedFont>
    <p:embeddedFont>
      <p:font typeface="Century Gothic" panose="020B0502020202020204" pitchFamily="3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52A5D"/>
    <a:srgbClr val="622E61"/>
    <a:srgbClr val="2C204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8869" autoAdjust="0"/>
  </p:normalViewPr>
  <p:slideViewPr>
    <p:cSldViewPr snapToGrid="0">
      <p:cViewPr varScale="1">
        <p:scale>
          <a:sx n="87" d="100"/>
          <a:sy n="87" d="100"/>
        </p:scale>
        <p:origin x="90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font" Target="fonts/font6.fntdata"/><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1.fntdata"/><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4.fntdata"/><Relationship Id="rId37" Type="http://schemas.openxmlformats.org/officeDocument/2006/relationships/font" Target="fonts/font9.fntdata"/><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2.fntdata"/><Relationship Id="rId35" Type="http://schemas.openxmlformats.org/officeDocument/2006/relationships/font" Target="fonts/font7.fntdata"/><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5.fntdata"/><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406400" y="696913"/>
            <a:ext cx="6199188" cy="34861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01040" y="4415790"/>
            <a:ext cx="5608320" cy="4183380"/>
          </a:xfrm>
          <a:prstGeom prst="rect">
            <a:avLst/>
          </a:prstGeom>
          <a:noFill/>
          <a:ln>
            <a:noFill/>
          </a:ln>
        </p:spPr>
        <p:txBody>
          <a:bodyPr lIns="93162" tIns="93162" rIns="93162" bIns="93162"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78052673"/>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5" name="Shape 65"/>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dirty="0"/>
          </a:p>
        </p:txBody>
      </p:sp>
    </p:spTree>
    <p:extLst>
      <p:ext uri="{BB962C8B-B14F-4D97-AF65-F5344CB8AC3E}">
        <p14:creationId xmlns:p14="http://schemas.microsoft.com/office/powerpoint/2010/main" val="4146785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8849149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2" name="Shape 102"/>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6748314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4221093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Shape 12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6" name="Shape 126"/>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8832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 name="Shape 139"/>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2290066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744091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7381735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7249811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4" name="Shape 154"/>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27085287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0" name="Shape 16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1523288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Shape 71"/>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2" name="Shape 72"/>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r>
              <a:rPr lang="en" dirty="0"/>
              <a:t>Don’t over plan.</a:t>
            </a:r>
          </a:p>
          <a:p>
            <a:r>
              <a:rPr lang="en" dirty="0"/>
              <a:t>Needs to be fluid and flexible.</a:t>
            </a:r>
          </a:p>
        </p:txBody>
      </p:sp>
    </p:spTree>
    <p:extLst>
      <p:ext uri="{BB962C8B-B14F-4D97-AF65-F5344CB8AC3E}">
        <p14:creationId xmlns:p14="http://schemas.microsoft.com/office/powerpoint/2010/main" val="16299103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365379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3099542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7136411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4" name="Shape 114"/>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18734610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35751832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24688142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Shape 119"/>
          <p:cNvSpPr>
            <a:spLocks noGrp="1" noRot="1" noChangeAspect="1"/>
          </p:cNvSpPr>
          <p:nvPr>
            <p:ph type="sldImg" idx="2"/>
          </p:nvPr>
        </p:nvSpPr>
        <p:spPr>
          <a:xfrm>
            <a:off x="406400" y="696913"/>
            <a:ext cx="6197600" cy="348615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0" name="Shape 120"/>
          <p:cNvSpPr txBox="1">
            <a:spLocks noGrp="1"/>
          </p:cNvSpPr>
          <p:nvPr>
            <p:ph type="body" idx="1"/>
          </p:nvPr>
        </p:nvSpPr>
        <p:spPr>
          <a:xfrm>
            <a:off x="701040" y="4415790"/>
            <a:ext cx="5608320" cy="4183380"/>
          </a:xfrm>
          <a:prstGeom prst="rect">
            <a:avLst/>
          </a:prstGeom>
        </p:spPr>
        <p:txBody>
          <a:bodyPr lIns="93162" tIns="93162" rIns="93162" bIns="93162" anchor="t" anchorCtr="0">
            <a:noAutofit/>
          </a:bodyPr>
          <a:lstStyle/>
          <a:p>
            <a:endParaRPr/>
          </a:p>
        </p:txBody>
      </p:sp>
    </p:spTree>
    <p:extLst>
      <p:ext uri="{BB962C8B-B14F-4D97-AF65-F5344CB8AC3E}">
        <p14:creationId xmlns:p14="http://schemas.microsoft.com/office/powerpoint/2010/main" val="5518466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9144000" cy="51435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866216" y="1574800"/>
            <a:ext cx="6619244" cy="2008236"/>
          </a:xfrm>
        </p:spPr>
        <p:txBody>
          <a:bodyPr anchor="b"/>
          <a:lstStyle>
            <a:lvl1pPr>
              <a:defRPr sz="4050"/>
            </a:lvl1pPr>
          </a:lstStyle>
          <a:p>
            <a:r>
              <a:rPr lang="en-US" smtClean="0"/>
              <a:t>Click to edit Master title style</a:t>
            </a:r>
            <a:endParaRPr lang="en-US" dirty="0"/>
          </a:p>
        </p:txBody>
      </p:sp>
      <p:sp>
        <p:nvSpPr>
          <p:cNvPr id="3" name="Subtitle 2"/>
          <p:cNvSpPr>
            <a:spLocks noGrp="1"/>
          </p:cNvSpPr>
          <p:nvPr>
            <p:ph type="subTitle" idx="1"/>
          </p:nvPr>
        </p:nvSpPr>
        <p:spPr bwMode="gray">
          <a:xfrm>
            <a:off x="866216" y="3583035"/>
            <a:ext cx="6619244" cy="646065"/>
          </a:xfrm>
        </p:spPr>
        <p:txBody>
          <a:bodyPr anchor="t"/>
          <a:lstStyle>
            <a:lvl1pPr marL="0" indent="0" algn="l">
              <a:buNone/>
              <a:defRPr cap="all">
                <a:solidFill>
                  <a:schemeClr val="accent1">
                    <a:lumMod val="60000"/>
                    <a:lumOff val="40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bwMode="gray">
          <a:xfrm rot="5400000">
            <a:off x="7619239" y="1344169"/>
            <a:ext cx="742949" cy="228599"/>
          </a:xfrm>
        </p:spPr>
        <p:txBody>
          <a:bodyPr anchor="t"/>
          <a:lstStyle>
            <a:lvl1pPr algn="l">
              <a:defRPr b="0" i="0">
                <a:solidFill>
                  <a:schemeClr val="bg1">
                    <a:alpha val="60000"/>
                  </a:schemeClr>
                </a:solidFill>
              </a:defRPr>
            </a:lvl1pPr>
          </a:lstStyle>
          <a:p>
            <a:fld id="{B61BEF0D-F0BB-DE4B-95CE-6DB70DBA9567}" type="datetimeFigureOut">
              <a:rPr lang="en-US" smtClean="0"/>
              <a:pPr/>
              <a:t>5/18/2017</a:t>
            </a:fld>
            <a:endParaRPr lang="en-US" dirty="0"/>
          </a:p>
        </p:txBody>
      </p:sp>
      <p:sp>
        <p:nvSpPr>
          <p:cNvPr id="5" name="Footer Placeholder 4"/>
          <p:cNvSpPr>
            <a:spLocks noGrp="1"/>
          </p:cNvSpPr>
          <p:nvPr>
            <p:ph type="ftr" sz="quarter" idx="11"/>
          </p:nvPr>
        </p:nvSpPr>
        <p:spPr bwMode="gray">
          <a:xfrm rot="5400000">
            <a:off x="6713982" y="2420874"/>
            <a:ext cx="2894846" cy="228601"/>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7764406" y="221797"/>
            <a:ext cx="628649" cy="575765"/>
          </a:xfrm>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425401920"/>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9144000" cy="51435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6" y="3727445"/>
            <a:ext cx="6619244" cy="425054"/>
          </a:xfrm>
        </p:spPr>
        <p:txBody>
          <a:bodyPr anchor="b">
            <a:normAutofit/>
          </a:bodyPr>
          <a:lstStyle>
            <a:lvl1pPr algn="l">
              <a:defRPr sz="18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216" y="514350"/>
            <a:ext cx="6619244" cy="257175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4" name="Text Placeholder 3"/>
          <p:cNvSpPr>
            <a:spLocks noGrp="1"/>
          </p:cNvSpPr>
          <p:nvPr>
            <p:ph type="body" sz="half" idx="2"/>
          </p:nvPr>
        </p:nvSpPr>
        <p:spPr>
          <a:xfrm>
            <a:off x="866215" y="4152499"/>
            <a:ext cx="6619244" cy="370284"/>
          </a:xfrm>
        </p:spPr>
        <p:txBody>
          <a:bodyPr>
            <a:normAutofit/>
          </a:bodyPr>
          <a:lstStyle>
            <a:lvl1pPr marL="0" indent="0">
              <a:buNone/>
              <a:defRPr sz="900">
                <a:solidFill>
                  <a:schemeClr val="accent1">
                    <a:lumMod val="60000"/>
                    <a:lumOff val="4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1120754853"/>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9144000" cy="51435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1598" y="797563"/>
            <a:ext cx="6623862" cy="1029740"/>
          </a:xfrm>
        </p:spPr>
        <p:txBody>
          <a:bodyPr/>
          <a:lstStyle>
            <a:lvl1pPr>
              <a:defRPr sz="30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216" y="2657475"/>
            <a:ext cx="6619244" cy="1857375"/>
          </a:xfrm>
        </p:spPr>
        <p:txBody>
          <a:bodyPr anchor="ctr">
            <a:normAutofit/>
          </a:bodyPr>
          <a:lstStyle>
            <a:lvl1pPr marL="0" indent="0">
              <a:buNone/>
              <a:defRPr sz="13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3" name="Rectangle 12"/>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3240681087"/>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9144000" cy="51435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661175" y="455502"/>
            <a:ext cx="601434" cy="1200329"/>
          </a:xfrm>
          <a:prstGeom prst="rect">
            <a:avLst/>
          </a:prstGeom>
          <a:noFill/>
        </p:spPr>
        <p:txBody>
          <a:bodyPr wrap="square" rtlCol="0">
            <a:spAutoFit/>
          </a:bodyPr>
          <a:lstStyle/>
          <a:p>
            <a:pPr algn="r"/>
            <a:r>
              <a:rPr lang="en-US" sz="7200" b="0" i="0" dirty="0">
                <a:solidFill>
                  <a:schemeClr val="accent1">
                    <a:lumMod val="60000"/>
                    <a:lumOff val="40000"/>
                  </a:schemeClr>
                </a:solidFill>
                <a:latin typeface="Arial"/>
                <a:cs typeface="Arial"/>
              </a:rPr>
              <a:t>“</a:t>
            </a:r>
          </a:p>
        </p:txBody>
      </p:sp>
      <p:sp>
        <p:nvSpPr>
          <p:cNvPr id="13" name="TextBox 12"/>
          <p:cNvSpPr txBox="1"/>
          <p:nvPr/>
        </p:nvSpPr>
        <p:spPr bwMode="gray">
          <a:xfrm>
            <a:off x="7413344" y="1960341"/>
            <a:ext cx="489572" cy="1200329"/>
          </a:xfrm>
          <a:prstGeom prst="rect">
            <a:avLst/>
          </a:prstGeom>
          <a:noFill/>
        </p:spPr>
        <p:txBody>
          <a:bodyPr wrap="square" rtlCol="0">
            <a:spAutoFit/>
          </a:bodyPr>
          <a:lstStyle/>
          <a:p>
            <a:pPr algn="r"/>
            <a:r>
              <a:rPr lang="en-US" sz="72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86408" y="736600"/>
            <a:ext cx="6340430" cy="2022474"/>
          </a:xfrm>
        </p:spPr>
        <p:txBody>
          <a:bodyPr/>
          <a:lstStyle>
            <a:lvl1pPr>
              <a:defRPr sz="3000"/>
            </a:lvl1pPr>
          </a:lstStyle>
          <a:p>
            <a:r>
              <a:rPr lang="en-US" smtClean="0"/>
              <a:t>Click to edit Master title style</a:t>
            </a:r>
            <a:endParaRPr lang="en-US" dirty="0"/>
          </a:p>
        </p:txBody>
      </p:sp>
      <p:sp>
        <p:nvSpPr>
          <p:cNvPr id="14" name="Text Placeholder 3"/>
          <p:cNvSpPr>
            <a:spLocks noGrp="1"/>
          </p:cNvSpPr>
          <p:nvPr>
            <p:ph type="body" sz="half" idx="13"/>
          </p:nvPr>
        </p:nvSpPr>
        <p:spPr bwMode="gray">
          <a:xfrm>
            <a:off x="1459459" y="2759074"/>
            <a:ext cx="5798414" cy="256631"/>
          </a:xfrm>
        </p:spPr>
        <p:txBody>
          <a:bodyPr anchor="t">
            <a:normAutofit/>
          </a:bodyPr>
          <a:lstStyle>
            <a:lvl1pPr marL="0" indent="0">
              <a:buNone/>
              <a:defRPr lang="en-US" sz="1050" b="0" i="0" kern="1200" cap="small" dirty="0">
                <a:solidFill>
                  <a:schemeClr val="accent1">
                    <a:lumMod val="60000"/>
                    <a:lumOff val="40000"/>
                  </a:schemeClr>
                </a:solidFill>
                <a:latin typeface="+mn-lt"/>
                <a:ea typeface="+mn-ea"/>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0" name="Text Placeholder 3"/>
          <p:cNvSpPr>
            <a:spLocks noGrp="1"/>
          </p:cNvSpPr>
          <p:nvPr>
            <p:ph type="body" sz="half" idx="2"/>
          </p:nvPr>
        </p:nvSpPr>
        <p:spPr>
          <a:xfrm>
            <a:off x="866216" y="3771899"/>
            <a:ext cx="6933673" cy="748393"/>
          </a:xfrm>
        </p:spPr>
        <p:txBody>
          <a:bodyPr anchor="ctr">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9" name="Rectangle 18"/>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2244115030"/>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9144000" cy="51435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6" y="1778000"/>
            <a:ext cx="6619245" cy="1366886"/>
          </a:xfrm>
        </p:spPr>
        <p:txBody>
          <a:bodyPr anchor="b"/>
          <a:lstStyle>
            <a:lvl1pPr algn="l">
              <a:defRPr sz="3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216" y="3768725"/>
            <a:ext cx="6619244" cy="645300"/>
          </a:xfrm>
        </p:spPr>
        <p:txBody>
          <a:bodyPr anchor="t"/>
          <a:lstStyle>
            <a:lvl1pPr marL="0" indent="0" algn="l">
              <a:buNone/>
              <a:defRPr sz="1500" cap="none">
                <a:solidFill>
                  <a:schemeClr val="accent1">
                    <a:lumMod val="60000"/>
                    <a:lumOff val="4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1420857513"/>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216" y="730251"/>
            <a:ext cx="6619244" cy="530223"/>
          </a:xfrm>
        </p:spPr>
        <p:txBody>
          <a:bodyPr/>
          <a:lstStyle>
            <a:lvl1pPr>
              <a:defRPr sz="2700"/>
            </a:lvl1pPr>
          </a:lstStyle>
          <a:p>
            <a:r>
              <a:rPr lang="en-US" smtClean="0"/>
              <a:t>Click to edit Master title style</a:t>
            </a:r>
            <a:endParaRPr lang="en-US" dirty="0"/>
          </a:p>
        </p:txBody>
      </p:sp>
      <p:sp>
        <p:nvSpPr>
          <p:cNvPr id="3" name="Text Placeholder 2"/>
          <p:cNvSpPr>
            <a:spLocks noGrp="1"/>
          </p:cNvSpPr>
          <p:nvPr>
            <p:ph type="body" idx="1"/>
          </p:nvPr>
        </p:nvSpPr>
        <p:spPr>
          <a:xfrm>
            <a:off x="866215" y="1952626"/>
            <a:ext cx="2356409" cy="432197"/>
          </a:xfrm>
        </p:spPr>
        <p:txBody>
          <a:bodyPr anchor="b">
            <a:noAutofit/>
          </a:bodyPr>
          <a:lstStyle>
            <a:lvl1pPr marL="0" indent="0">
              <a:buNone/>
              <a:defRPr sz="1800" b="0">
                <a:solidFill>
                  <a:schemeClr val="accent1">
                    <a:lumMod val="60000"/>
                    <a:lumOff val="4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16" name="Text Placeholder 3"/>
          <p:cNvSpPr>
            <a:spLocks noGrp="1"/>
          </p:cNvSpPr>
          <p:nvPr>
            <p:ph type="body" sz="half" idx="15"/>
          </p:nvPr>
        </p:nvSpPr>
        <p:spPr>
          <a:xfrm>
            <a:off x="866215" y="2384823"/>
            <a:ext cx="2356409" cy="2135470"/>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Text Placeholder 4"/>
          <p:cNvSpPr>
            <a:spLocks noGrp="1"/>
          </p:cNvSpPr>
          <p:nvPr>
            <p:ph type="body" sz="quarter" idx="3"/>
          </p:nvPr>
        </p:nvSpPr>
        <p:spPr>
          <a:xfrm>
            <a:off x="3384541" y="1952625"/>
            <a:ext cx="2360257" cy="432197"/>
          </a:xfrm>
        </p:spPr>
        <p:txBody>
          <a:bodyPr anchor="b">
            <a:noAutofit/>
          </a:bodyPr>
          <a:lstStyle>
            <a:lvl1pPr marL="0" indent="0">
              <a:buNone/>
              <a:defRPr sz="1800" b="0">
                <a:solidFill>
                  <a:schemeClr val="accent1">
                    <a:lumMod val="60000"/>
                    <a:lumOff val="4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19" name="Text Placeholder 3"/>
          <p:cNvSpPr>
            <a:spLocks noGrp="1"/>
          </p:cNvSpPr>
          <p:nvPr>
            <p:ph type="body" sz="half" idx="16"/>
          </p:nvPr>
        </p:nvSpPr>
        <p:spPr>
          <a:xfrm>
            <a:off x="3384541" y="2384823"/>
            <a:ext cx="2360257" cy="2135470"/>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4" name="Text Placeholder 4"/>
          <p:cNvSpPr>
            <a:spLocks noGrp="1"/>
          </p:cNvSpPr>
          <p:nvPr>
            <p:ph type="body" sz="quarter" idx="13"/>
          </p:nvPr>
        </p:nvSpPr>
        <p:spPr>
          <a:xfrm>
            <a:off x="5916101" y="1952626"/>
            <a:ext cx="2359298" cy="432197"/>
          </a:xfrm>
        </p:spPr>
        <p:txBody>
          <a:bodyPr anchor="b">
            <a:noAutofit/>
          </a:bodyPr>
          <a:lstStyle>
            <a:lvl1pPr marL="0" indent="0">
              <a:buNone/>
              <a:defRPr sz="1800" b="0">
                <a:solidFill>
                  <a:schemeClr val="accent1">
                    <a:lumMod val="60000"/>
                    <a:lumOff val="4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0" name="Text Placeholder 3"/>
          <p:cNvSpPr>
            <a:spLocks noGrp="1"/>
          </p:cNvSpPr>
          <p:nvPr>
            <p:ph type="body" sz="half" idx="17"/>
          </p:nvPr>
        </p:nvSpPr>
        <p:spPr>
          <a:xfrm>
            <a:off x="5916247" y="2384822"/>
            <a:ext cx="2359152" cy="2135470"/>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cxnSp>
        <p:nvCxnSpPr>
          <p:cNvPr id="17" name="Straight Connector 16"/>
          <p:cNvCxnSpPr/>
          <p:nvPr/>
        </p:nvCxnSpPr>
        <p:spPr>
          <a:xfrm>
            <a:off x="3302978" y="1927225"/>
            <a:ext cx="0" cy="261937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29301" y="1927225"/>
            <a:ext cx="0" cy="261937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1BEF0D-F0BB-DE4B-95CE-6DB70DBA9567}" type="datetimeFigureOut">
              <a:rPr lang="en-US" smtClean="0"/>
              <a:pPr/>
              <a:t>5/18/2017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2287862251"/>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216" y="730251"/>
            <a:ext cx="6619244" cy="530223"/>
          </a:xfrm>
        </p:spPr>
        <p:txBody>
          <a:bodyPr/>
          <a:lstStyle>
            <a:lvl1pPr>
              <a:defRPr sz="2700"/>
            </a:lvl1pPr>
          </a:lstStyle>
          <a:p>
            <a:r>
              <a:rPr lang="en-US" smtClean="0"/>
              <a:t>Click to edit Master title style</a:t>
            </a:r>
            <a:endParaRPr lang="en-US" dirty="0"/>
          </a:p>
        </p:txBody>
      </p:sp>
      <p:sp>
        <p:nvSpPr>
          <p:cNvPr id="3" name="Text Placeholder 2"/>
          <p:cNvSpPr>
            <a:spLocks noGrp="1"/>
          </p:cNvSpPr>
          <p:nvPr>
            <p:ph type="body" idx="1"/>
          </p:nvPr>
        </p:nvSpPr>
        <p:spPr>
          <a:xfrm>
            <a:off x="866215" y="3399633"/>
            <a:ext cx="2287829" cy="432197"/>
          </a:xfrm>
        </p:spPr>
        <p:txBody>
          <a:bodyPr anchor="b">
            <a:noAutofit/>
          </a:bodyPr>
          <a:lstStyle>
            <a:lvl1pPr marL="0" indent="0">
              <a:buNone/>
              <a:defRPr sz="1800" b="0">
                <a:solidFill>
                  <a:schemeClr val="accent1">
                    <a:lumMod val="60000"/>
                    <a:lumOff val="4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19" name="Picture Placeholder 2"/>
          <p:cNvSpPr>
            <a:spLocks noGrp="1" noChangeAspect="1"/>
          </p:cNvSpPr>
          <p:nvPr>
            <p:ph type="pic" idx="15"/>
          </p:nvPr>
        </p:nvSpPr>
        <p:spPr>
          <a:xfrm>
            <a:off x="1000915" y="1952625"/>
            <a:ext cx="2018432" cy="1193633"/>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2" name="Text Placeholder 3"/>
          <p:cNvSpPr>
            <a:spLocks noGrp="1"/>
          </p:cNvSpPr>
          <p:nvPr>
            <p:ph type="body" sz="half" idx="18"/>
          </p:nvPr>
        </p:nvSpPr>
        <p:spPr>
          <a:xfrm>
            <a:off x="866215" y="3831830"/>
            <a:ext cx="2287829" cy="688464"/>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Text Placeholder 4"/>
          <p:cNvSpPr>
            <a:spLocks noGrp="1"/>
          </p:cNvSpPr>
          <p:nvPr>
            <p:ph type="body" sz="quarter" idx="3"/>
          </p:nvPr>
        </p:nvSpPr>
        <p:spPr>
          <a:xfrm>
            <a:off x="3426649" y="3399634"/>
            <a:ext cx="2287829" cy="432197"/>
          </a:xfrm>
        </p:spPr>
        <p:txBody>
          <a:bodyPr anchor="b">
            <a:noAutofit/>
          </a:bodyPr>
          <a:lstStyle>
            <a:lvl1pPr marL="0" indent="0">
              <a:buNone/>
              <a:defRPr sz="1800" b="0">
                <a:solidFill>
                  <a:schemeClr val="accent1">
                    <a:lumMod val="60000"/>
                    <a:lumOff val="4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1" name="Picture Placeholder 2"/>
          <p:cNvSpPr>
            <a:spLocks noGrp="1" noChangeAspect="1"/>
          </p:cNvSpPr>
          <p:nvPr>
            <p:ph type="pic" idx="21"/>
          </p:nvPr>
        </p:nvSpPr>
        <p:spPr>
          <a:xfrm>
            <a:off x="3561347" y="1952625"/>
            <a:ext cx="2018432" cy="1193633"/>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3" name="Text Placeholder 3"/>
          <p:cNvSpPr>
            <a:spLocks noGrp="1"/>
          </p:cNvSpPr>
          <p:nvPr>
            <p:ph type="body" sz="half" idx="19"/>
          </p:nvPr>
        </p:nvSpPr>
        <p:spPr>
          <a:xfrm>
            <a:off x="3427629" y="3831829"/>
            <a:ext cx="2287829" cy="688464"/>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4" name="Text Placeholder 4"/>
          <p:cNvSpPr>
            <a:spLocks noGrp="1"/>
          </p:cNvSpPr>
          <p:nvPr>
            <p:ph type="body" sz="quarter" idx="13"/>
          </p:nvPr>
        </p:nvSpPr>
        <p:spPr>
          <a:xfrm>
            <a:off x="5987082" y="3399634"/>
            <a:ext cx="2288321" cy="432197"/>
          </a:xfrm>
        </p:spPr>
        <p:txBody>
          <a:bodyPr anchor="b">
            <a:noAutofit/>
          </a:bodyPr>
          <a:lstStyle>
            <a:lvl1pPr marL="0" indent="0">
              <a:buNone/>
              <a:defRPr sz="1800" b="0">
                <a:solidFill>
                  <a:schemeClr val="accent1">
                    <a:lumMod val="60000"/>
                    <a:lumOff val="40000"/>
                  </a:schemeClr>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2" name="Picture Placeholder 2"/>
          <p:cNvSpPr>
            <a:spLocks noGrp="1" noChangeAspect="1"/>
          </p:cNvSpPr>
          <p:nvPr>
            <p:ph type="pic" idx="22"/>
          </p:nvPr>
        </p:nvSpPr>
        <p:spPr>
          <a:xfrm>
            <a:off x="6122273" y="1952625"/>
            <a:ext cx="2018432" cy="1193633"/>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4" name="Text Placeholder 3"/>
          <p:cNvSpPr>
            <a:spLocks noGrp="1"/>
          </p:cNvSpPr>
          <p:nvPr>
            <p:ph type="body" sz="half" idx="20"/>
          </p:nvPr>
        </p:nvSpPr>
        <p:spPr>
          <a:xfrm>
            <a:off x="5987081" y="3831828"/>
            <a:ext cx="2288322" cy="688464"/>
          </a:xfrm>
        </p:spPr>
        <p:txBody>
          <a:bodyPr anchor="t">
            <a:normAutofit/>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cxnSp>
        <p:nvCxnSpPr>
          <p:cNvPr id="43" name="Straight Connector 42"/>
          <p:cNvCxnSpPr/>
          <p:nvPr/>
        </p:nvCxnSpPr>
        <p:spPr>
          <a:xfrm>
            <a:off x="3304373" y="1927225"/>
            <a:ext cx="0" cy="261937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5848352" y="1927225"/>
            <a:ext cx="0" cy="2619374"/>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B61BEF0D-F0BB-DE4B-95CE-6DB70DBA9567}" type="datetimeFigureOut">
              <a:rPr lang="en-US" smtClean="0"/>
              <a:pPr/>
              <a:t>5/18/2017</a:t>
            </a:fld>
            <a:endParaRPr lang="en-US" dirty="0"/>
          </a:p>
        </p:txBody>
      </p:sp>
      <p:sp>
        <p:nvSpPr>
          <p:cNvPr id="8" name="Footer Placeholder 7"/>
          <p:cNvSpPr>
            <a:spLocks noGrp="1"/>
          </p:cNvSpPr>
          <p:nvPr>
            <p:ph type="ftr" sz="quarter" idx="11"/>
          </p:nvPr>
        </p:nvSpPr>
        <p:spPr>
          <a:xfrm>
            <a:off x="420833" y="4793879"/>
            <a:ext cx="2733212" cy="228601"/>
          </a:xfrm>
        </p:spPr>
        <p:txBody>
          <a:bodyPr/>
          <a:lstStyle/>
          <a:p>
            <a:endParaRPr lang="en-US" dirty="0"/>
          </a:p>
        </p:txBody>
      </p:sp>
      <p:sp>
        <p:nvSpPr>
          <p:cNvPr id="9" name="Slide Number Placeholder 8"/>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4058187367"/>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66216" y="730251"/>
            <a:ext cx="6619244" cy="530223"/>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216" y="1952625"/>
            <a:ext cx="6619244" cy="2562225"/>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8021580" y="4793879"/>
            <a:ext cx="742949" cy="228599"/>
          </a:xfrm>
        </p:spPr>
        <p:txBody>
          <a:bodyPr/>
          <a:lstStyle/>
          <a:p>
            <a:fld id="{B61BEF0D-F0BB-DE4B-95CE-6DB70DBA9567}" type="datetimeFigureOut">
              <a:rPr lang="en-US" smtClean="0"/>
              <a:pPr/>
              <a:t>5/18/2017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2175659560"/>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9144000" cy="51435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6438927" y="958850"/>
            <a:ext cx="1057474" cy="3561443"/>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66216" y="958850"/>
            <a:ext cx="4692019" cy="356144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989829" y="4793879"/>
            <a:ext cx="744101" cy="228599"/>
          </a:xfrm>
        </p:spPr>
        <p:txBody>
          <a:bodyPr/>
          <a:lstStyle/>
          <a:p>
            <a:fld id="{B61BEF0D-F0BB-DE4B-95CE-6DB70DBA9567}" type="datetimeFigureOut">
              <a:rPr lang="en-US" smtClean="0"/>
              <a:pPr/>
              <a:t>5/18/2017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4" name="Rectangle 13"/>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505428665"/>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8"/>
        <p:cNvGrpSpPr/>
        <p:nvPr/>
      </p:nvGrpSpPr>
      <p:grpSpPr>
        <a:xfrm>
          <a:off x="0" y="0"/>
          <a:ext cx="0" cy="0"/>
          <a:chOff x="0" y="0"/>
          <a:chExt cx="0" cy="0"/>
        </a:xfrm>
      </p:grpSpPr>
      <p:sp>
        <p:nvSpPr>
          <p:cNvPr id="21" name="Shape 21"/>
          <p:cNvSpPr txBox="1">
            <a:spLocks noGrp="1"/>
          </p:cNvSpPr>
          <p:nvPr>
            <p:ph type="title"/>
          </p:nvPr>
        </p:nvSpPr>
        <p:spPr>
          <a:xfrm>
            <a:off x="471900" y="738725"/>
            <a:ext cx="8222100" cy="767700"/>
          </a:xfrm>
          <a:prstGeom prst="rect">
            <a:avLst/>
          </a:prstGeom>
        </p:spPr>
        <p:txBody>
          <a:bodyPr lIns="91425" tIns="91425" rIns="91425" bIns="91425" anchor="b"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471900" y="1919075"/>
            <a:ext cx="8222100" cy="2710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3" name="Shape 23"/>
          <p:cNvSpPr txBox="1">
            <a:spLocks noGrp="1"/>
          </p:cNvSpPr>
          <p:nvPr>
            <p:ph type="sldNum" idx="12"/>
          </p:nvPr>
        </p:nvSpPr>
        <p:spPr>
          <a:xfrm>
            <a:off x="8523541" y="4695623"/>
            <a:ext cx="548700" cy="3936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extLst>
      <p:ext uri="{BB962C8B-B14F-4D97-AF65-F5344CB8AC3E}">
        <p14:creationId xmlns:p14="http://schemas.microsoft.com/office/powerpoint/2010/main" val="31655368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866216" y="1952625"/>
            <a:ext cx="6619244" cy="2562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1611203378"/>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9144000" cy="51435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6" y="2008234"/>
            <a:ext cx="3263269" cy="1712868"/>
          </a:xfrm>
        </p:spPr>
        <p:txBody>
          <a:bodyPr anchor="ctr"/>
          <a:lstStyle>
            <a:lvl1pPr algn="l">
              <a:defRPr sz="3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5171670" y="2008233"/>
            <a:ext cx="2818159" cy="1712868"/>
          </a:xfrm>
        </p:spPr>
        <p:txBody>
          <a:bodyPr anchor="ctr"/>
          <a:lstStyle>
            <a:lvl1pPr marL="0" indent="0" algn="l">
              <a:buNone/>
              <a:defRPr sz="1500" cap="all">
                <a:solidFill>
                  <a:schemeClr val="accent1">
                    <a:lumMod val="60000"/>
                    <a:lumOff val="40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5/18/2017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6" name="Rectangle 15"/>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2382727938"/>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66215" y="1952625"/>
            <a:ext cx="3618869" cy="2562226"/>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56535" y="1952625"/>
            <a:ext cx="3618869" cy="256222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5/18/2017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3907509137"/>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66216" y="1952625"/>
            <a:ext cx="3618868" cy="432197"/>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866215" y="2384822"/>
            <a:ext cx="3618869" cy="2130029"/>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56535" y="1952625"/>
            <a:ext cx="3618869" cy="432197"/>
          </a:xfrm>
        </p:spPr>
        <p:txBody>
          <a:bodyPr anchor="b">
            <a:noAutofit/>
          </a:bodyPr>
          <a:lstStyle>
            <a:lvl1pPr marL="0" indent="0">
              <a:buNone/>
              <a:defRPr sz="1800" b="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56535" y="2384822"/>
            <a:ext cx="3618869" cy="2130029"/>
          </a:xfrm>
        </p:spPr>
        <p:txBody>
          <a:bodyPr>
            <a:normAutofit/>
          </a:bodyPr>
          <a:lstStyle>
            <a:lvl1pPr>
              <a:defRPr sz="1350"/>
            </a:lvl1pPr>
            <a:lvl2pPr>
              <a:defRPr sz="1200"/>
            </a:lvl2pPr>
            <a:lvl3pPr>
              <a:defRPr sz="1050"/>
            </a:lvl3pPr>
            <a:lvl4pPr>
              <a:defRPr sz="900"/>
            </a:lvl4pPr>
            <a:lvl5pPr>
              <a:defRPr sz="900"/>
            </a:lvl5pPr>
            <a:lvl6pPr>
              <a:defRPr sz="900"/>
            </a:lvl6pPr>
            <a:lvl7pPr>
              <a:defRPr sz="900"/>
            </a:lvl7pPr>
            <a:lvl8pPr>
              <a:defRPr sz="900"/>
            </a:lvl8pPr>
            <a:lvl9pPr>
              <a:defRPr sz="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5/18/2017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1011650615"/>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866216" y="730251"/>
            <a:ext cx="6571060" cy="530223"/>
          </a:xfrm>
        </p:spPr>
        <p:txBody>
          <a:bodyPr/>
          <a:lstStyle>
            <a:lvl1pPr>
              <a:defRPr/>
            </a:lvl1p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5/18/2017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1665768863"/>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5/18/2017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7" name="Rectangle 6"/>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pPr lvl="0">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3074898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9144000" cy="51435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6" y="971550"/>
            <a:ext cx="2094869" cy="1200150"/>
          </a:xfrm>
        </p:spPr>
        <p:txBody>
          <a:bodyPr anchor="b"/>
          <a:lstStyle>
            <a:lvl1pPr algn="l">
              <a:defRPr sz="1800" b="0"/>
            </a:lvl1pPr>
          </a:lstStyle>
          <a:p>
            <a:r>
              <a:rPr lang="en-US" smtClean="0"/>
              <a:t>Click to edit Master title style</a:t>
            </a:r>
            <a:endParaRPr lang="en-US" dirty="0"/>
          </a:p>
        </p:txBody>
      </p:sp>
      <p:sp>
        <p:nvSpPr>
          <p:cNvPr id="3" name="Content Placeholder 2"/>
          <p:cNvSpPr>
            <a:spLocks noGrp="1"/>
          </p:cNvSpPr>
          <p:nvPr>
            <p:ph idx="1"/>
          </p:nvPr>
        </p:nvSpPr>
        <p:spPr>
          <a:xfrm>
            <a:off x="4335859" y="1085850"/>
            <a:ext cx="3892550" cy="34290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bwMode="gray">
          <a:xfrm>
            <a:off x="866215" y="2346961"/>
            <a:ext cx="2094869" cy="2171699"/>
          </a:xfrm>
        </p:spPr>
        <p:txBody>
          <a:bodyPr/>
          <a:lstStyle>
            <a:lvl1pPr marL="0" indent="0">
              <a:buNone/>
              <a:defRPr sz="1050">
                <a:solidFill>
                  <a:schemeClr val="accent1">
                    <a:lumMod val="60000"/>
                    <a:lumOff val="4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1616813197"/>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9144000" cy="51435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866216" y="1270000"/>
            <a:ext cx="2898851" cy="1301750"/>
          </a:xfrm>
        </p:spPr>
        <p:txBody>
          <a:bodyPr anchor="b">
            <a:normAutofit/>
          </a:bodyPr>
          <a:lstStyle>
            <a:lvl1pPr algn="l">
              <a:defRPr sz="27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910903" y="857250"/>
            <a:ext cx="2420395"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pPr marL="0" lvl="0" indent="0" algn="ctr">
              <a:buNone/>
            </a:pPr>
            <a:r>
              <a:rPr lang="en-US" smtClean="0"/>
              <a:t>Click icon to add picture</a:t>
            </a:r>
            <a:endParaRPr lang="en-US" dirty="0"/>
          </a:p>
        </p:txBody>
      </p:sp>
      <p:sp>
        <p:nvSpPr>
          <p:cNvPr id="4" name="Text Placeholder 3"/>
          <p:cNvSpPr>
            <a:spLocks noGrp="1"/>
          </p:cNvSpPr>
          <p:nvPr>
            <p:ph type="body" sz="half" idx="2"/>
          </p:nvPr>
        </p:nvSpPr>
        <p:spPr bwMode="gray">
          <a:xfrm>
            <a:off x="866216" y="2743200"/>
            <a:ext cx="2894409" cy="1028700"/>
          </a:xfrm>
        </p:spPr>
        <p:txBody>
          <a:bodyPr>
            <a:normAutofit/>
          </a:bodyPr>
          <a:lstStyle>
            <a:lvl1pPr marL="0" indent="0">
              <a:buNone/>
              <a:defRPr sz="1050">
                <a:solidFill>
                  <a:schemeClr val="accent1">
                    <a:lumMod val="60000"/>
                    <a:lumOff val="40000"/>
                  </a:schemeClr>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5/18/2017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6" name="Rectangle 15"/>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1167259725"/>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9144000" cy="5143500"/>
            <a:chOff x="0" y="0"/>
            <a:chExt cx="12192000" cy="6858000"/>
          </a:xfrm>
        </p:grpSpPr>
        <p:sp>
          <p:nvSpPr>
            <p:cNvPr id="7" name="Rectangle 6"/>
            <p:cNvSpPr/>
            <p:nvPr/>
          </p:nvSpPr>
          <p:spPr>
            <a:xfrm>
              <a:off x="0" y="0"/>
              <a:ext cx="12192000" cy="6858000"/>
            </a:xfrm>
            <a:prstGeom prst="rect">
              <a:avLst/>
            </a:prstGeom>
            <a:blipFill>
              <a:blip r:embed="rId20">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866216" y="730251"/>
            <a:ext cx="6571060" cy="530223"/>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66216" y="1952625"/>
            <a:ext cx="6571060" cy="25622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89829" y="4793879"/>
            <a:ext cx="742949" cy="228599"/>
          </a:xfrm>
          <a:prstGeom prst="rect">
            <a:avLst/>
          </a:prstGeom>
        </p:spPr>
        <p:txBody>
          <a:bodyPr vert="horz" lIns="91440" tIns="45720" rIns="91440" bIns="45720" rtlCol="0" anchor="ctr"/>
          <a:lstStyle>
            <a:lvl1pPr algn="r">
              <a:defRPr sz="750" b="1" i="0">
                <a:solidFill>
                  <a:schemeClr val="accent1"/>
                </a:solidFill>
              </a:defRPr>
            </a:lvl1pPr>
          </a:lstStyle>
          <a:p>
            <a:fld id="{B61BEF0D-F0BB-DE4B-95CE-6DB70DBA9567}" type="datetimeFigureOut">
              <a:rPr lang="en-US" smtClean="0"/>
              <a:pPr/>
              <a:t>5/18/2017</a:t>
            </a:fld>
            <a:endParaRPr lang="en-US" dirty="0"/>
          </a:p>
        </p:txBody>
      </p:sp>
      <p:sp>
        <p:nvSpPr>
          <p:cNvPr id="5" name="Footer Placeholder 4"/>
          <p:cNvSpPr>
            <a:spLocks noGrp="1"/>
          </p:cNvSpPr>
          <p:nvPr>
            <p:ph type="ftr" sz="quarter" idx="3"/>
          </p:nvPr>
        </p:nvSpPr>
        <p:spPr>
          <a:xfrm>
            <a:off x="420833" y="4793879"/>
            <a:ext cx="2894846" cy="228601"/>
          </a:xfrm>
          <a:prstGeom prst="rect">
            <a:avLst/>
          </a:prstGeom>
        </p:spPr>
        <p:txBody>
          <a:bodyPr vert="horz" lIns="91440" tIns="45720" rIns="91440" bIns="45720" rtlCol="0" anchor="ctr"/>
          <a:lstStyle>
            <a:lvl1pPr algn="l">
              <a:defRPr sz="750" b="1" i="0">
                <a:solidFill>
                  <a:schemeClr val="accent1"/>
                </a:solidFill>
              </a:defRPr>
            </a:lvl1pPr>
          </a:lstStyle>
          <a:p>
            <a:endParaRPr lang="en-US" dirty="0"/>
          </a:p>
        </p:txBody>
      </p:sp>
      <p:sp>
        <p:nvSpPr>
          <p:cNvPr id="21" name="Rectangle 20"/>
          <p:cNvSpPr/>
          <p:nvPr/>
        </p:nvSpPr>
        <p:spPr>
          <a:xfrm>
            <a:off x="7828359" y="0"/>
            <a:ext cx="514350" cy="85725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7764406" y="221797"/>
            <a:ext cx="628649" cy="575765"/>
          </a:xfrm>
          <a:prstGeom prst="rect">
            <a:avLst/>
          </a:prstGeom>
        </p:spPr>
        <p:txBody>
          <a:bodyPr vert="horz" lIns="91440" tIns="45720" rIns="91440" bIns="45720" rtlCol="0" anchor="b"/>
          <a:lstStyle>
            <a:lvl1pPr algn="ctr">
              <a:defRPr sz="2100" b="0" i="0">
                <a:solidFill>
                  <a:schemeClr val="bg1"/>
                </a:solidFill>
              </a:defRPr>
            </a:lvl1pPr>
          </a:lstStyle>
          <a:p>
            <a:pPr lvl="0" algn="r">
              <a:spcBef>
                <a:spcPts val="0"/>
              </a:spcBef>
              <a:buNone/>
            </a:pPr>
            <a:fld id="{00000000-1234-1234-1234-123412341234}" type="slidenum">
              <a:rPr lang="en" sz="1000" smtClean="0">
                <a:solidFill>
                  <a:schemeClr val="lt2"/>
                </a:solidFill>
                <a:latin typeface="Roboto"/>
                <a:ea typeface="Roboto"/>
                <a:cs typeface="Roboto"/>
                <a:sym typeface="Roboto"/>
              </a:rPr>
              <a:t>‹#›</a:t>
            </a:fld>
            <a:endParaRPr lang="en" sz="1000">
              <a:solidFill>
                <a:schemeClr val="lt2"/>
              </a:solidFill>
              <a:latin typeface="Roboto"/>
              <a:ea typeface="Roboto"/>
              <a:cs typeface="Roboto"/>
              <a:sym typeface="Roboto"/>
            </a:endParaRPr>
          </a:p>
        </p:txBody>
      </p:sp>
    </p:spTree>
    <p:extLst>
      <p:ext uri="{BB962C8B-B14F-4D97-AF65-F5344CB8AC3E}">
        <p14:creationId xmlns:p14="http://schemas.microsoft.com/office/powerpoint/2010/main" val="422900086"/>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Lst>
  <p:hf sldNum="0" hdr="0" ftr="0" dt="0"/>
  <p:txStyles>
    <p:titleStyle>
      <a:lvl1pPr algn="l" defTabSz="342900" rtl="0" eaLnBrk="1" latinLnBrk="0" hangingPunct="1">
        <a:spcBef>
          <a:spcPct val="0"/>
        </a:spcBef>
        <a:buNone/>
        <a:defRPr sz="27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57175" algn="l" defTabSz="342900" rtl="0" eaLnBrk="1" latinLnBrk="0" hangingPunct="1">
        <a:spcBef>
          <a:spcPts val="750"/>
        </a:spcBef>
        <a:spcAft>
          <a:spcPts val="0"/>
        </a:spcAft>
        <a:buClr>
          <a:schemeClr val="accent1"/>
        </a:buClr>
        <a:buSzPct val="80000"/>
        <a:buFont typeface="Wingdings 3" charset="2"/>
        <a:buChar char=""/>
        <a:defRPr sz="1350" b="0" i="0" kern="1200">
          <a:solidFill>
            <a:schemeClr val="tx1">
              <a:lumMod val="75000"/>
              <a:lumOff val="25000"/>
            </a:schemeClr>
          </a:solidFill>
          <a:latin typeface="+mn-lt"/>
          <a:ea typeface="+mn-ea"/>
          <a:cs typeface="+mn-cs"/>
        </a:defRPr>
      </a:lvl1pPr>
      <a:lvl2pPr marL="557213" indent="-214313" algn="l" defTabSz="342900" rtl="0" eaLnBrk="1" latinLnBrk="0" hangingPunct="1">
        <a:spcBef>
          <a:spcPts val="75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2pPr>
      <a:lvl3pPr marL="857250" indent="-171450" algn="l" defTabSz="342900" rtl="0" eaLnBrk="1" latinLnBrk="0" hangingPunct="1">
        <a:spcBef>
          <a:spcPts val="750"/>
        </a:spcBef>
        <a:spcAft>
          <a:spcPts val="0"/>
        </a:spcAft>
        <a:buClr>
          <a:schemeClr val="accent1"/>
        </a:buClr>
        <a:buSzPct val="80000"/>
        <a:buFont typeface="Wingdings 3" charset="2"/>
        <a:buChar char=""/>
        <a:defRPr sz="1050" b="0" i="0" kern="1200">
          <a:solidFill>
            <a:schemeClr val="tx1">
              <a:lumMod val="75000"/>
              <a:lumOff val="25000"/>
            </a:schemeClr>
          </a:solidFill>
          <a:latin typeface="+mn-lt"/>
          <a:ea typeface="+mn-ea"/>
          <a:cs typeface="+mn-cs"/>
        </a:defRPr>
      </a:lvl3pPr>
      <a:lvl4pPr marL="12001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4pPr>
      <a:lvl5pPr marL="15430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5pPr>
      <a:lvl6pPr marL="18859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6pPr>
      <a:lvl7pPr marL="22288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7pPr>
      <a:lvl8pPr marL="25717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8pPr>
      <a:lvl9pPr marL="2914650" indent="-171450" algn="l" defTabSz="342900" rtl="0" eaLnBrk="1" latinLnBrk="0" hangingPunct="1">
        <a:spcBef>
          <a:spcPts val="750"/>
        </a:spcBef>
        <a:spcAft>
          <a:spcPts val="0"/>
        </a:spcAft>
        <a:buClr>
          <a:schemeClr val="accent1"/>
        </a:buClr>
        <a:buSzPct val="80000"/>
        <a:buFont typeface="Wingdings 3" charset="2"/>
        <a:buChar char=""/>
        <a:defRPr sz="900" b="0" i="0" kern="1200">
          <a:solidFill>
            <a:schemeClr val="tx1">
              <a:lumMod val="75000"/>
              <a:lumOff val="25000"/>
            </a:schemeClr>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5.xml"/><Relationship Id="rId1" Type="http://schemas.openxmlformats.org/officeDocument/2006/relationships/slideLayout" Target="../slideLayouts/slideLayout7.xml"/><Relationship Id="rId5" Type="http://schemas.openxmlformats.org/officeDocument/2006/relationships/image" Target="../media/image7.jpg"/><Relationship Id="rId4" Type="http://schemas.openxmlformats.org/officeDocument/2006/relationships/image" Target="../media/image6.jpg"/></Relationships>
</file>

<file path=ppt/slides/_rels/slide2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6.xml"/><Relationship Id="rId1" Type="http://schemas.openxmlformats.org/officeDocument/2006/relationships/slideLayout" Target="../slideLayouts/slideLayout7.xml"/><Relationship Id="rId5" Type="http://schemas.openxmlformats.org/officeDocument/2006/relationships/image" Target="../media/image10.jpg"/><Relationship Id="rId4" Type="http://schemas.openxmlformats.org/officeDocument/2006/relationships/image" Target="../media/image9.jp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image" Target="../media/image15.jpg"/><Relationship Id="rId2" Type="http://schemas.openxmlformats.org/officeDocument/2006/relationships/notesSlide" Target="../notesSlides/notesSlide19.xml"/><Relationship Id="rId1" Type="http://schemas.openxmlformats.org/officeDocument/2006/relationships/slideLayout" Target="../slideLayouts/slideLayout18.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622E61"/>
        </a:solidFill>
        <a:effectLst/>
      </p:bgPr>
    </p:bg>
    <p:spTree>
      <p:nvGrpSpPr>
        <p:cNvPr id="1" name="Shape 66"/>
        <p:cNvGrpSpPr/>
        <p:nvPr/>
      </p:nvGrpSpPr>
      <p:grpSpPr>
        <a:xfrm>
          <a:off x="0" y="0"/>
          <a:ext cx="0" cy="0"/>
          <a:chOff x="0" y="0"/>
          <a:chExt cx="0" cy="0"/>
        </a:xfrm>
      </p:grpSpPr>
      <p:sp>
        <p:nvSpPr>
          <p:cNvPr id="67" name="Shape 67"/>
          <p:cNvSpPr txBox="1">
            <a:spLocks noGrp="1"/>
          </p:cNvSpPr>
          <p:nvPr>
            <p:ph type="ctrTitle"/>
          </p:nvPr>
        </p:nvSpPr>
        <p:spPr>
          <a:prstGeom prst="rect">
            <a:avLst/>
          </a:prstGeom>
        </p:spPr>
        <p:txBody>
          <a:bodyPr lIns="91425" tIns="91425" rIns="91425" bIns="91425" anchor="b" anchorCtr="0">
            <a:noAutofit/>
          </a:bodyPr>
          <a:lstStyle/>
          <a:p>
            <a:pPr lvl="0">
              <a:spcBef>
                <a:spcPts val="0"/>
              </a:spcBef>
              <a:buNone/>
            </a:pPr>
            <a:r>
              <a:rPr lang="en" dirty="0" smtClean="0"/>
              <a:t>Marketing Plans Made Easy(er)</a:t>
            </a:r>
            <a:endParaRPr lang="en" dirty="0"/>
          </a:p>
        </p:txBody>
      </p:sp>
      <p:sp>
        <p:nvSpPr>
          <p:cNvPr id="68" name="Shape 68"/>
          <p:cNvSpPr txBox="1">
            <a:spLocks noGrp="1"/>
          </p:cNvSpPr>
          <p:nvPr>
            <p:ph type="subTitle" idx="1"/>
          </p:nvPr>
        </p:nvSpPr>
        <p:spPr>
          <a:prstGeom prst="rect">
            <a:avLst/>
          </a:prstGeom>
        </p:spPr>
        <p:txBody>
          <a:bodyPr lIns="91425" tIns="91425" rIns="91425" bIns="91425" anchor="t" anchorCtr="0">
            <a:noAutofit/>
          </a:bodyPr>
          <a:lstStyle/>
          <a:p>
            <a:pPr lvl="0">
              <a:spcBef>
                <a:spcPts val="0"/>
              </a:spcBef>
              <a:buNone/>
            </a:pPr>
            <a:r>
              <a:rPr lang="en" dirty="0"/>
              <a:t>Creating a Marketing Plan </a:t>
            </a:r>
            <a:r>
              <a:rPr lang="en" dirty="0" smtClean="0"/>
              <a:t>with Little/No Marketing Experience</a:t>
            </a:r>
            <a:endParaRPr lang="en" dirty="0"/>
          </a:p>
        </p:txBody>
      </p:sp>
      <p:sp>
        <p:nvSpPr>
          <p:cNvPr id="69" name="Shape 69"/>
          <p:cNvSpPr txBox="1"/>
          <p:nvPr/>
        </p:nvSpPr>
        <p:spPr>
          <a:xfrm>
            <a:off x="866216" y="3961801"/>
            <a:ext cx="8222100" cy="534600"/>
          </a:xfrm>
          <a:prstGeom prst="rect">
            <a:avLst/>
          </a:prstGeom>
          <a:noFill/>
          <a:ln>
            <a:noFill/>
          </a:ln>
        </p:spPr>
        <p:txBody>
          <a:bodyPr lIns="91425" tIns="91425" rIns="91425" bIns="91425" anchor="t" anchorCtr="0">
            <a:noAutofit/>
          </a:bodyPr>
          <a:lstStyle/>
          <a:p>
            <a:pPr lvl="0">
              <a:spcBef>
                <a:spcPts val="0"/>
              </a:spcBef>
              <a:buNone/>
            </a:pPr>
            <a:r>
              <a:rPr lang="en" dirty="0">
                <a:solidFill>
                  <a:schemeClr val="bg1"/>
                </a:solidFill>
                <a:latin typeface="+mn-lt"/>
              </a:rPr>
              <a:t>Carrie Girton, Miami University Hamilton</a:t>
            </a: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Shape 122"/>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a:t>Activity</a:t>
            </a:r>
          </a:p>
        </p:txBody>
      </p:sp>
      <p:sp>
        <p:nvSpPr>
          <p:cNvPr id="123" name="Shape 123"/>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r>
              <a:rPr lang="en" sz="1800" dirty="0"/>
              <a:t>Take a few minutes and write down some of the services that your library provides that you want/need to advertise </a:t>
            </a:r>
            <a:r>
              <a:rPr lang="en" sz="1800" dirty="0" smtClean="0"/>
              <a:t>more.</a:t>
            </a:r>
          </a:p>
          <a:p>
            <a:pPr lvl="0">
              <a:spcBef>
                <a:spcPts val="0"/>
              </a:spcBef>
              <a:buNone/>
            </a:pPr>
            <a:endParaRPr lang="en" sz="1800" dirty="0"/>
          </a:p>
          <a:p>
            <a:pPr lvl="0">
              <a:spcBef>
                <a:spcPts val="0"/>
              </a:spcBef>
              <a:buNone/>
            </a:pPr>
            <a:r>
              <a:rPr lang="en" sz="1800" dirty="0" smtClean="0"/>
              <a:t>The </a:t>
            </a:r>
            <a:r>
              <a:rPr lang="en" sz="1800" dirty="0"/>
              <a:t>intended audience doesn’t matter at this point</a:t>
            </a:r>
            <a:r>
              <a:rPr lang="en" sz="1800" dirty="0" smtClean="0"/>
              <a:t>.</a:t>
            </a:r>
          </a:p>
          <a:p>
            <a:pPr lvl="0">
              <a:spcBef>
                <a:spcPts val="0"/>
              </a:spcBef>
              <a:buNone/>
            </a:pPr>
            <a:endParaRPr lang="en" sz="1800" dirty="0" smtClean="0"/>
          </a:p>
          <a:p>
            <a:pPr lvl="0">
              <a:spcBef>
                <a:spcPts val="0"/>
              </a:spcBef>
              <a:buNone/>
            </a:pPr>
            <a:r>
              <a:rPr lang="en" sz="1800" dirty="0" smtClean="0"/>
              <a:t>(Also, don’t worry about the service descriptions at this point.)</a:t>
            </a:r>
            <a:endParaRPr lang="en" sz="1800" dirty="0"/>
          </a:p>
        </p:txBody>
      </p:sp>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Services</a:t>
            </a:r>
            <a:endParaRPr lang="en-US" dirty="0"/>
          </a:p>
        </p:txBody>
      </p:sp>
      <p:sp>
        <p:nvSpPr>
          <p:cNvPr id="3" name="Text Placeholder 2"/>
          <p:cNvSpPr>
            <a:spLocks noGrp="1"/>
          </p:cNvSpPr>
          <p:nvPr>
            <p:ph type="body" idx="1"/>
          </p:nvPr>
        </p:nvSpPr>
        <p:spPr>
          <a:xfrm>
            <a:off x="471900" y="1784732"/>
            <a:ext cx="8222100" cy="3040655"/>
          </a:xfrm>
        </p:spPr>
        <p:txBody>
          <a:bodyPr numCol="2">
            <a:normAutofit lnSpcReduction="10000"/>
          </a:bodyPr>
          <a:lstStyle/>
          <a:p>
            <a:pPr marL="0" indent="0">
              <a:buNone/>
            </a:pPr>
            <a:r>
              <a:rPr lang="en-US" sz="1800" dirty="0"/>
              <a:t>Reference </a:t>
            </a:r>
            <a:r>
              <a:rPr lang="en-US" sz="1800" dirty="0" smtClean="0"/>
              <a:t>Services</a:t>
            </a:r>
            <a:br>
              <a:rPr lang="en-US" sz="1800" dirty="0" smtClean="0"/>
            </a:br>
            <a:r>
              <a:rPr lang="en-US" sz="1800" dirty="0"/>
              <a:t>	</a:t>
            </a:r>
            <a:r>
              <a:rPr lang="en-US" sz="1800" dirty="0" smtClean="0"/>
              <a:t>Email</a:t>
            </a:r>
            <a:br>
              <a:rPr lang="en-US" sz="1800" dirty="0" smtClean="0"/>
            </a:br>
            <a:r>
              <a:rPr lang="en-US" sz="1800" dirty="0"/>
              <a:t>	</a:t>
            </a:r>
            <a:r>
              <a:rPr lang="en-US" sz="1800" dirty="0" smtClean="0"/>
              <a:t>IM</a:t>
            </a:r>
            <a:endParaRPr lang="en-US" sz="1800" dirty="0"/>
          </a:p>
          <a:p>
            <a:pPr marL="0" indent="0">
              <a:buNone/>
            </a:pPr>
            <a:r>
              <a:rPr lang="en-US" sz="1800" dirty="0" smtClean="0"/>
              <a:t>	Text</a:t>
            </a:r>
            <a:endParaRPr lang="en-US" sz="1800" dirty="0"/>
          </a:p>
          <a:p>
            <a:pPr marL="0" indent="0">
              <a:buNone/>
            </a:pPr>
            <a:r>
              <a:rPr lang="en-US" sz="1800" dirty="0" smtClean="0"/>
              <a:t>	Phone</a:t>
            </a:r>
            <a:endParaRPr lang="en-US" sz="1800" dirty="0"/>
          </a:p>
          <a:p>
            <a:pPr marL="0" indent="0">
              <a:buNone/>
            </a:pPr>
            <a:r>
              <a:rPr lang="en-US" sz="1800" dirty="0" smtClean="0"/>
              <a:t>	Reference desk</a:t>
            </a:r>
            <a:endParaRPr lang="en-US" sz="1800" dirty="0"/>
          </a:p>
          <a:p>
            <a:pPr marL="0" indent="0">
              <a:buNone/>
            </a:pPr>
            <a:r>
              <a:rPr lang="en-US" sz="1800" dirty="0" smtClean="0"/>
              <a:t>	Consultations</a:t>
            </a:r>
            <a:endParaRPr lang="en-US" sz="1800" dirty="0"/>
          </a:p>
          <a:p>
            <a:pPr marL="0" indent="0">
              <a:buNone/>
            </a:pPr>
            <a:r>
              <a:rPr lang="en-US" dirty="0"/>
              <a:t/>
            </a:r>
            <a:br>
              <a:rPr lang="en-US" dirty="0"/>
            </a:br>
            <a:endParaRPr lang="en-US" dirty="0" smtClean="0"/>
          </a:p>
          <a:p>
            <a:endParaRPr lang="en-US" dirty="0"/>
          </a:p>
          <a:p>
            <a:endParaRPr lang="en-US" dirty="0" smtClean="0"/>
          </a:p>
          <a:p>
            <a:pPr marL="0" indent="0">
              <a:buNone/>
            </a:pPr>
            <a:endParaRPr lang="en-US" dirty="0" smtClean="0"/>
          </a:p>
          <a:p>
            <a:pPr marL="0" indent="0">
              <a:buNone/>
            </a:pPr>
            <a:r>
              <a:rPr lang="en-US" sz="1800" dirty="0" smtClean="0"/>
              <a:t>Resources</a:t>
            </a:r>
            <a:endParaRPr lang="en-US" sz="1800" dirty="0"/>
          </a:p>
          <a:p>
            <a:pPr marL="0" indent="0">
              <a:buNone/>
            </a:pPr>
            <a:r>
              <a:rPr lang="en-US" sz="1800" dirty="0" smtClean="0"/>
              <a:t>	Reserves</a:t>
            </a:r>
            <a:endParaRPr lang="en-US" sz="1800" dirty="0"/>
          </a:p>
          <a:p>
            <a:pPr marL="0" indent="0">
              <a:buNone/>
            </a:pPr>
            <a:r>
              <a:rPr lang="en-US" sz="1800" dirty="0" smtClean="0"/>
              <a:t>	Equipment</a:t>
            </a:r>
            <a:endParaRPr lang="en-US" sz="1800" dirty="0"/>
          </a:p>
          <a:p>
            <a:pPr marL="0" indent="0">
              <a:buNone/>
            </a:pPr>
            <a:r>
              <a:rPr lang="en-US" sz="1800" dirty="0" smtClean="0"/>
              <a:t>	Books/</a:t>
            </a:r>
            <a:r>
              <a:rPr lang="en-US" sz="1800" dirty="0" err="1" smtClean="0"/>
              <a:t>Ebooks</a:t>
            </a:r>
            <a:endParaRPr lang="en-US" sz="1800" dirty="0"/>
          </a:p>
          <a:p>
            <a:pPr marL="0" indent="0">
              <a:buNone/>
            </a:pPr>
            <a:r>
              <a:rPr lang="en-US" sz="1800" dirty="0" smtClean="0"/>
              <a:t>	Databases</a:t>
            </a:r>
            <a:endParaRPr lang="en-US" sz="1800" dirty="0"/>
          </a:p>
          <a:p>
            <a:pPr marL="0" indent="0">
              <a:buNone/>
            </a:pPr>
            <a:r>
              <a:rPr lang="en-US" sz="1800" dirty="0" smtClean="0"/>
              <a:t>	Instruction</a:t>
            </a:r>
            <a:endParaRPr lang="en-US" sz="1800" dirty="0"/>
          </a:p>
          <a:p>
            <a:pPr marL="0" indent="0">
              <a:buNone/>
            </a:pPr>
            <a:r>
              <a:rPr lang="en-US" sz="1800" dirty="0" smtClean="0"/>
              <a:t>	</a:t>
            </a:r>
            <a:r>
              <a:rPr lang="en-US" sz="1800" dirty="0" err="1" smtClean="0"/>
              <a:t>Nonbooks</a:t>
            </a:r>
            <a:endParaRPr lang="en-US" sz="1800" dirty="0"/>
          </a:p>
          <a:p>
            <a:pPr marL="0" indent="0">
              <a:buNone/>
            </a:pPr>
            <a:r>
              <a:rPr lang="en-US" sz="1800" dirty="0" smtClean="0"/>
              <a:t>	Popular reading</a:t>
            </a:r>
            <a:endParaRPr lang="en-US" sz="1800" dirty="0"/>
          </a:p>
          <a:p>
            <a:pPr marL="0" indent="0">
              <a:buNone/>
            </a:pPr>
            <a:r>
              <a:rPr lang="en-US" sz="1800" dirty="0" smtClean="0"/>
              <a:t>	Periodicals</a:t>
            </a:r>
            <a:endParaRPr lang="en-US" sz="1800" dirty="0"/>
          </a:p>
          <a:p>
            <a:pPr marL="0" indent="0">
              <a:buNone/>
            </a:pPr>
            <a:r>
              <a:rPr lang="en-US" dirty="0"/>
              <a:t/>
            </a:r>
            <a:br>
              <a:rPr lang="en-US" dirty="0"/>
            </a:br>
            <a:endParaRPr lang="en-US" dirty="0"/>
          </a:p>
        </p:txBody>
      </p:sp>
    </p:spTree>
    <p:extLst>
      <p:ext uri="{BB962C8B-B14F-4D97-AF65-F5344CB8AC3E}">
        <p14:creationId xmlns:p14="http://schemas.microsoft.com/office/powerpoint/2010/main" val="33719480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a:t>5 Steps to a Basic Marketing Plan</a:t>
            </a:r>
          </a:p>
        </p:txBody>
      </p:sp>
      <p:sp>
        <p:nvSpPr>
          <p:cNvPr id="93" name="Shape 93"/>
          <p:cNvSpPr txBox="1">
            <a:spLocks noGrp="1"/>
          </p:cNvSpPr>
          <p:nvPr>
            <p:ph type="body" idx="1"/>
          </p:nvPr>
        </p:nvSpPr>
        <p:spPr>
          <a:xfrm>
            <a:off x="471900" y="1919074"/>
            <a:ext cx="8222100" cy="3023039"/>
          </a:xfrm>
          <a:prstGeom prst="rect">
            <a:avLst/>
          </a:prstGeom>
        </p:spPr>
        <p:txBody>
          <a:bodyPr lIns="91425" tIns="91425" rIns="91425" bIns="91425" anchor="t" anchorCtr="0">
            <a:noAutofit/>
          </a:bodyPr>
          <a:lstStyle/>
          <a:p>
            <a:pPr marL="342900" lvl="0" indent="-342900">
              <a:buClr>
                <a:srgbClr val="B31166"/>
              </a:buClr>
              <a:buFont typeface="+mj-lt"/>
              <a:buAutoNum type="arabicPeriod"/>
            </a:pPr>
            <a:r>
              <a:rPr lang="en" sz="1800" dirty="0">
                <a:solidFill>
                  <a:prstClr val="black">
                    <a:lumMod val="75000"/>
                    <a:lumOff val="25000"/>
                  </a:prstClr>
                </a:solidFill>
              </a:rPr>
              <a:t>Choose and describe your target market.</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dirty="0">
                <a:solidFill>
                  <a:prstClr val="black">
                    <a:lumMod val="75000"/>
                    <a:lumOff val="25000"/>
                  </a:prstClr>
                </a:solidFill>
              </a:rPr>
              <a:t>Describe the services you offer for this group, in terms that really attract customers.</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b="1" dirty="0">
                <a:solidFill>
                  <a:prstClr val="black">
                    <a:lumMod val="75000"/>
                    <a:lumOff val="25000"/>
                  </a:prstClr>
                </a:solidFill>
              </a:rPr>
              <a:t>Identify your competition and how you can overcome it.</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dirty="0">
                <a:solidFill>
                  <a:prstClr val="black">
                    <a:lumMod val="75000"/>
                    <a:lumOff val="25000"/>
                  </a:prstClr>
                </a:solidFill>
              </a:rPr>
              <a:t>Pick a few promotional strategies that will reach your chosen target.</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dirty="0">
                <a:solidFill>
                  <a:prstClr val="black">
                    <a:lumMod val="75000"/>
                    <a:lumOff val="25000"/>
                  </a:prstClr>
                </a:solidFill>
              </a:rPr>
              <a:t>Establish measurable goals.                                             </a:t>
            </a:r>
          </a:p>
          <a:p>
            <a:pPr lvl="0">
              <a:buClr>
                <a:srgbClr val="B31166"/>
              </a:buClr>
              <a:buNone/>
            </a:pPr>
            <a:endParaRPr lang="en" sz="1200" dirty="0">
              <a:solidFill>
                <a:prstClr val="black">
                  <a:lumMod val="75000"/>
                  <a:lumOff val="25000"/>
                </a:prstClr>
              </a:solidFill>
            </a:endParaRPr>
          </a:p>
          <a:p>
            <a:pPr lvl="0" algn="r">
              <a:buClr>
                <a:srgbClr val="B31166"/>
              </a:buClr>
              <a:buNone/>
            </a:pPr>
            <a:r>
              <a:rPr lang="en" sz="1800" dirty="0">
                <a:solidFill>
                  <a:prstClr val="black">
                    <a:lumMod val="75000"/>
                    <a:lumOff val="25000"/>
                  </a:prstClr>
                </a:solidFill>
              </a:rPr>
              <a:t>--</a:t>
            </a:r>
            <a:r>
              <a:rPr lang="en" sz="1800" i="1" dirty="0">
                <a:solidFill>
                  <a:prstClr val="black">
                    <a:lumMod val="75000"/>
                    <a:lumOff val="25000"/>
                  </a:prstClr>
                </a:solidFill>
              </a:rPr>
              <a:t>The Accidental Library Marketer</a:t>
            </a:r>
          </a:p>
        </p:txBody>
      </p:sp>
    </p:spTree>
    <p:extLst>
      <p:ext uri="{BB962C8B-B14F-4D97-AF65-F5344CB8AC3E}">
        <p14:creationId xmlns:p14="http://schemas.microsoft.com/office/powerpoint/2010/main" val="3869687288"/>
      </p:ext>
    </p:extLst>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a:t>Activity</a:t>
            </a:r>
          </a:p>
        </p:txBody>
      </p:sp>
      <p:sp>
        <p:nvSpPr>
          <p:cNvPr id="105" name="Shape 105"/>
          <p:cNvSpPr txBox="1">
            <a:spLocks noGrp="1"/>
          </p:cNvSpPr>
          <p:nvPr>
            <p:ph type="body" idx="1"/>
          </p:nvPr>
        </p:nvSpPr>
        <p:spPr>
          <a:prstGeom prst="rect">
            <a:avLst/>
          </a:prstGeom>
        </p:spPr>
        <p:txBody>
          <a:bodyPr lIns="91425" tIns="91425" rIns="91425" bIns="91425" anchor="t" anchorCtr="0">
            <a:noAutofit/>
          </a:bodyPr>
          <a:lstStyle/>
          <a:p>
            <a:pPr lvl="0" rtl="0">
              <a:spcBef>
                <a:spcPts val="0"/>
              </a:spcBef>
              <a:buNone/>
            </a:pPr>
            <a:r>
              <a:rPr lang="en" sz="1800" dirty="0" smtClean="0"/>
              <a:t>List 5 </a:t>
            </a:r>
            <a:r>
              <a:rPr lang="en" sz="1800" dirty="0"/>
              <a:t>words that uniquely describe </a:t>
            </a:r>
            <a:r>
              <a:rPr lang="en" sz="1800" dirty="0" smtClean="0"/>
              <a:t>your library</a:t>
            </a:r>
            <a:endParaRPr lang="en" sz="1800" dirty="0"/>
          </a:p>
          <a:p>
            <a:pPr lvl="0">
              <a:spcBef>
                <a:spcPts val="0"/>
              </a:spcBef>
              <a:buNone/>
            </a:pPr>
            <a:endParaRPr lang="en" sz="1800" dirty="0" smtClean="0"/>
          </a:p>
          <a:p>
            <a:pPr lvl="0">
              <a:spcBef>
                <a:spcPts val="0"/>
              </a:spcBef>
              <a:buNone/>
            </a:pPr>
            <a:r>
              <a:rPr lang="en" sz="1800" dirty="0" smtClean="0"/>
              <a:t>Describe at </a:t>
            </a:r>
            <a:r>
              <a:rPr lang="en" sz="1800" dirty="0"/>
              <a:t>least 3 strengths of </a:t>
            </a:r>
            <a:r>
              <a:rPr lang="en" sz="1800" dirty="0" smtClean="0"/>
              <a:t>your </a:t>
            </a:r>
            <a:r>
              <a:rPr lang="en" sz="1800" dirty="0"/>
              <a:t>library as a whole</a:t>
            </a:r>
          </a:p>
        </p:txBody>
      </p:sp>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Words</a:t>
            </a:r>
            <a:endParaRPr lang="en-US" dirty="0"/>
          </a:p>
        </p:txBody>
      </p:sp>
      <p:sp>
        <p:nvSpPr>
          <p:cNvPr id="3" name="Text Placeholder 2"/>
          <p:cNvSpPr>
            <a:spLocks noGrp="1"/>
          </p:cNvSpPr>
          <p:nvPr>
            <p:ph type="body" idx="1"/>
          </p:nvPr>
        </p:nvSpPr>
        <p:spPr>
          <a:xfrm>
            <a:off x="471900" y="1685580"/>
            <a:ext cx="8222100" cy="3316077"/>
          </a:xfrm>
        </p:spPr>
        <p:txBody>
          <a:bodyPr numCol="2">
            <a:normAutofit/>
          </a:bodyPr>
          <a:lstStyle/>
          <a:p>
            <a:pPr marL="0" indent="0">
              <a:buNone/>
            </a:pPr>
            <a:r>
              <a:rPr lang="en-US" sz="1800" dirty="0" smtClean="0"/>
              <a:t>friendly (3)</a:t>
            </a:r>
            <a:br>
              <a:rPr lang="en-US" sz="1800" dirty="0" smtClean="0"/>
            </a:br>
            <a:r>
              <a:rPr lang="en-US" sz="1800" dirty="0" smtClean="0"/>
              <a:t>happy</a:t>
            </a:r>
            <a:br>
              <a:rPr lang="en-US" sz="1800" dirty="0" smtClean="0"/>
            </a:br>
            <a:r>
              <a:rPr lang="en-US" sz="1800" dirty="0" smtClean="0"/>
              <a:t>expanding</a:t>
            </a:r>
            <a:br>
              <a:rPr lang="en-US" sz="1800" dirty="0" smtClean="0"/>
            </a:br>
            <a:r>
              <a:rPr lang="en-US" sz="1800" dirty="0" smtClean="0"/>
              <a:t>capable</a:t>
            </a:r>
            <a:br>
              <a:rPr lang="en-US" sz="1800" dirty="0" smtClean="0"/>
            </a:br>
            <a:r>
              <a:rPr lang="en-US" sz="1800" dirty="0" smtClean="0"/>
              <a:t>helpful (4)</a:t>
            </a:r>
            <a:br>
              <a:rPr lang="en-US" sz="1800" dirty="0" smtClean="0"/>
            </a:br>
            <a:r>
              <a:rPr lang="en-US" sz="1800" dirty="0" smtClean="0"/>
              <a:t>courteous</a:t>
            </a:r>
            <a:br>
              <a:rPr lang="en-US" sz="1800" dirty="0" smtClean="0"/>
            </a:br>
            <a:r>
              <a:rPr lang="en-US" sz="1800" dirty="0" smtClean="0"/>
              <a:t>resourceful</a:t>
            </a:r>
            <a:br>
              <a:rPr lang="en-US" sz="1800" dirty="0" smtClean="0"/>
            </a:br>
            <a:r>
              <a:rPr lang="en-US" sz="1800" dirty="0" smtClean="0"/>
              <a:t>information</a:t>
            </a:r>
            <a:br>
              <a:rPr lang="en-US" sz="1800" dirty="0" smtClean="0"/>
            </a:br>
            <a:r>
              <a:rPr lang="en-US" sz="1800" dirty="0" smtClean="0"/>
              <a:t>space/place</a:t>
            </a:r>
            <a:br>
              <a:rPr lang="en-US" sz="1800" dirty="0" smtClean="0"/>
            </a:br>
            <a:r>
              <a:rPr lang="en-US" sz="1800" dirty="0" smtClean="0"/>
              <a:t>welcoming/inviting</a:t>
            </a:r>
            <a:br>
              <a:rPr lang="en-US" sz="1800" dirty="0" smtClean="0"/>
            </a:br>
            <a:endParaRPr lang="en-US" sz="1800" dirty="0" smtClean="0"/>
          </a:p>
          <a:p>
            <a:pPr marL="0" indent="0">
              <a:buNone/>
            </a:pPr>
            <a:r>
              <a:rPr lang="en-US" sz="1800" dirty="0" smtClean="0"/>
              <a:t>multifaceted</a:t>
            </a:r>
            <a:br>
              <a:rPr lang="en-US" sz="1800" dirty="0" smtClean="0"/>
            </a:br>
            <a:r>
              <a:rPr lang="en-US" sz="1800" dirty="0" smtClean="0"/>
              <a:t>accessible/available</a:t>
            </a:r>
            <a:br>
              <a:rPr lang="en-US" sz="1800" dirty="0" smtClean="0"/>
            </a:br>
            <a:r>
              <a:rPr lang="en-US" sz="1800" dirty="0" smtClean="0"/>
              <a:t>meeting place</a:t>
            </a:r>
            <a:br>
              <a:rPr lang="en-US" sz="1800" dirty="0" smtClean="0"/>
            </a:br>
            <a:r>
              <a:rPr lang="en-US" sz="1800" dirty="0" smtClean="0"/>
              <a:t>research</a:t>
            </a:r>
            <a:br>
              <a:rPr lang="en-US" sz="1800" dirty="0" smtClean="0"/>
            </a:br>
            <a:r>
              <a:rPr lang="en-US" sz="1800" dirty="0" smtClean="0"/>
              <a:t>technology</a:t>
            </a:r>
            <a:br>
              <a:rPr lang="en-US" sz="1800" dirty="0" smtClean="0"/>
            </a:br>
            <a:r>
              <a:rPr lang="en-US" sz="1800" dirty="0" smtClean="0"/>
              <a:t>compassionate</a:t>
            </a:r>
            <a:br>
              <a:rPr lang="en-US" sz="1800" dirty="0" smtClean="0"/>
            </a:br>
            <a:r>
              <a:rPr lang="en-US" sz="1800" dirty="0" smtClean="0"/>
              <a:t>accommodating</a:t>
            </a:r>
            <a:br>
              <a:rPr lang="en-US" sz="1800" dirty="0" smtClean="0"/>
            </a:br>
            <a:r>
              <a:rPr lang="en-US" sz="1800" dirty="0" smtClean="0"/>
              <a:t>flexible</a:t>
            </a:r>
            <a:br>
              <a:rPr lang="en-US" sz="1800" dirty="0" smtClean="0"/>
            </a:br>
            <a:r>
              <a:rPr lang="en-US" sz="1800" dirty="0" smtClean="0"/>
              <a:t>independent</a:t>
            </a:r>
            <a:br>
              <a:rPr lang="en-US" sz="1800" dirty="0" smtClean="0"/>
            </a:br>
            <a:r>
              <a:rPr lang="en-US" sz="1800" dirty="0" smtClean="0"/>
              <a:t>fun</a:t>
            </a:r>
            <a:endParaRPr lang="en-US" sz="1800" dirty="0"/>
          </a:p>
        </p:txBody>
      </p:sp>
    </p:spTree>
    <p:extLst>
      <p:ext uri="{BB962C8B-B14F-4D97-AF65-F5344CB8AC3E}">
        <p14:creationId xmlns:p14="http://schemas.microsoft.com/office/powerpoint/2010/main" val="41605422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Strengths</a:t>
            </a:r>
            <a:endParaRPr lang="en-US" dirty="0"/>
          </a:p>
        </p:txBody>
      </p:sp>
      <p:sp>
        <p:nvSpPr>
          <p:cNvPr id="3" name="Text Placeholder 2"/>
          <p:cNvSpPr>
            <a:spLocks noGrp="1"/>
          </p:cNvSpPr>
          <p:nvPr>
            <p:ph type="body" idx="1"/>
          </p:nvPr>
        </p:nvSpPr>
        <p:spPr>
          <a:xfrm>
            <a:off x="471900" y="1718630"/>
            <a:ext cx="8222100" cy="3238959"/>
          </a:xfrm>
        </p:spPr>
        <p:txBody>
          <a:bodyPr>
            <a:normAutofit fontScale="92500" lnSpcReduction="20000"/>
          </a:bodyPr>
          <a:lstStyle/>
          <a:p>
            <a:pPr marL="0" indent="0">
              <a:buNone/>
            </a:pPr>
            <a:r>
              <a:rPr lang="en-US" sz="1900" dirty="0" smtClean="0"/>
              <a:t>Lots of types of spaces within the library to meet different needs.</a:t>
            </a:r>
            <a:r>
              <a:rPr lang="en-US" sz="1800" dirty="0" smtClean="0"/>
              <a:t/>
            </a:r>
            <a:br>
              <a:rPr lang="en-US" sz="1800" dirty="0" smtClean="0"/>
            </a:br>
            <a:endParaRPr lang="en-US" sz="1200" dirty="0" smtClean="0"/>
          </a:p>
          <a:p>
            <a:pPr marL="0" indent="0">
              <a:buNone/>
            </a:pPr>
            <a:r>
              <a:rPr lang="en-US" sz="1900" dirty="0" smtClean="0"/>
              <a:t>Mix of knowledge and backgrounds of library staff. (3)</a:t>
            </a:r>
            <a:r>
              <a:rPr lang="en-US" sz="1800" dirty="0" smtClean="0"/>
              <a:t/>
            </a:r>
            <a:br>
              <a:rPr lang="en-US" sz="1800" dirty="0" smtClean="0"/>
            </a:br>
            <a:endParaRPr lang="en-US" sz="1200" dirty="0" smtClean="0"/>
          </a:p>
          <a:p>
            <a:pPr marL="0" indent="0">
              <a:buNone/>
            </a:pPr>
            <a:r>
              <a:rPr lang="en-US" sz="1900" dirty="0" smtClean="0"/>
              <a:t>New Video On Demand technology.</a:t>
            </a:r>
            <a:r>
              <a:rPr lang="en-US" sz="1800" dirty="0"/>
              <a:t/>
            </a:r>
            <a:br>
              <a:rPr lang="en-US" sz="1800" dirty="0"/>
            </a:br>
            <a:endParaRPr lang="en-US" sz="1200" dirty="0" smtClean="0"/>
          </a:p>
          <a:p>
            <a:pPr marL="0" indent="0">
              <a:buNone/>
            </a:pPr>
            <a:r>
              <a:rPr lang="en-US" sz="1900" dirty="0" smtClean="0"/>
              <a:t>Welcoming to students.</a:t>
            </a:r>
            <a:r>
              <a:rPr lang="en-US" sz="1800" dirty="0" smtClean="0"/>
              <a:t/>
            </a:r>
            <a:br>
              <a:rPr lang="en-US" sz="1800" dirty="0" smtClean="0"/>
            </a:br>
            <a:endParaRPr lang="en-US" sz="1200" dirty="0" smtClean="0"/>
          </a:p>
          <a:p>
            <a:pPr marL="0" indent="0">
              <a:buNone/>
            </a:pPr>
            <a:r>
              <a:rPr lang="en-US" sz="1900" dirty="0" smtClean="0"/>
              <a:t>Customer service oriented. (3)</a:t>
            </a:r>
            <a:r>
              <a:rPr lang="en-US" sz="1800" dirty="0" smtClean="0"/>
              <a:t/>
            </a:r>
            <a:br>
              <a:rPr lang="en-US" sz="1800" dirty="0" smtClean="0"/>
            </a:br>
            <a:endParaRPr lang="en-US" sz="1200" dirty="0" smtClean="0"/>
          </a:p>
          <a:p>
            <a:pPr marL="0" indent="0">
              <a:buNone/>
            </a:pPr>
            <a:r>
              <a:rPr lang="en-US" sz="1900" dirty="0" smtClean="0"/>
              <a:t>Caring about students at the regional campuses and understanding that their needs, life situations, and learning styles may be different than those of traditional students.</a:t>
            </a:r>
            <a:r>
              <a:rPr lang="en-US" sz="1800" dirty="0" smtClean="0"/>
              <a:t/>
            </a:r>
            <a:br>
              <a:rPr lang="en-US" sz="1800" dirty="0" smtClean="0"/>
            </a:br>
            <a:endParaRPr lang="en-US" sz="1200" dirty="0" smtClean="0"/>
          </a:p>
          <a:p>
            <a:pPr marL="0" indent="0">
              <a:buNone/>
            </a:pPr>
            <a:r>
              <a:rPr lang="en-US" sz="1900" dirty="0" smtClean="0"/>
              <a:t>Staff is personable. Easy to get along with, likes to have fun, and will help anyone as much as they can.</a:t>
            </a:r>
          </a:p>
        </p:txBody>
      </p:sp>
    </p:spTree>
    <p:extLst>
      <p:ext uri="{BB962C8B-B14F-4D97-AF65-F5344CB8AC3E}">
        <p14:creationId xmlns:p14="http://schemas.microsoft.com/office/powerpoint/2010/main" val="9814210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452A5D"/>
        </a:solidFill>
        <a:effectLst/>
      </p:bgPr>
    </p:bg>
    <p:spTree>
      <p:nvGrpSpPr>
        <p:cNvPr id="1" name="Shape 91"/>
        <p:cNvGrpSpPr/>
        <p:nvPr/>
      </p:nvGrpSpPr>
      <p:grpSpPr>
        <a:xfrm>
          <a:off x="0" y="0"/>
          <a:ext cx="0" cy="0"/>
          <a:chOff x="0" y="0"/>
          <a:chExt cx="0" cy="0"/>
        </a:xfrm>
      </p:grpSpPr>
      <p:sp>
        <p:nvSpPr>
          <p:cNvPr id="92" name="Shape 92"/>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a:t>5 Steps to a Basic Marketing Plan</a:t>
            </a:r>
          </a:p>
        </p:txBody>
      </p:sp>
      <p:sp>
        <p:nvSpPr>
          <p:cNvPr id="93" name="Shape 93"/>
          <p:cNvSpPr txBox="1">
            <a:spLocks noGrp="1"/>
          </p:cNvSpPr>
          <p:nvPr>
            <p:ph type="body" idx="1"/>
          </p:nvPr>
        </p:nvSpPr>
        <p:spPr>
          <a:xfrm>
            <a:off x="471900" y="1919075"/>
            <a:ext cx="8222100" cy="3001268"/>
          </a:xfrm>
          <a:prstGeom prst="rect">
            <a:avLst/>
          </a:prstGeom>
        </p:spPr>
        <p:txBody>
          <a:bodyPr lIns="91425" tIns="91425" rIns="91425" bIns="91425" anchor="t" anchorCtr="0">
            <a:noAutofit/>
          </a:bodyPr>
          <a:lstStyle/>
          <a:p>
            <a:pPr marL="342900" lvl="0" indent="-342900">
              <a:buClr>
                <a:srgbClr val="B31166"/>
              </a:buClr>
              <a:buFont typeface="+mj-lt"/>
              <a:buAutoNum type="arabicPeriod"/>
            </a:pPr>
            <a:r>
              <a:rPr lang="en" sz="1800" dirty="0">
                <a:solidFill>
                  <a:prstClr val="black">
                    <a:lumMod val="75000"/>
                    <a:lumOff val="25000"/>
                  </a:prstClr>
                </a:solidFill>
              </a:rPr>
              <a:t>Choose and describe your target market.</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dirty="0">
                <a:solidFill>
                  <a:prstClr val="black">
                    <a:lumMod val="75000"/>
                    <a:lumOff val="25000"/>
                  </a:prstClr>
                </a:solidFill>
              </a:rPr>
              <a:t>Describe the services you offer for this group, in terms that really attract customers.</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dirty="0">
                <a:solidFill>
                  <a:prstClr val="black">
                    <a:lumMod val="75000"/>
                    <a:lumOff val="25000"/>
                  </a:prstClr>
                </a:solidFill>
              </a:rPr>
              <a:t>Identify your competition and how you can overcome it.</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b="1" dirty="0">
                <a:solidFill>
                  <a:prstClr val="black">
                    <a:lumMod val="75000"/>
                    <a:lumOff val="25000"/>
                  </a:prstClr>
                </a:solidFill>
              </a:rPr>
              <a:t>Pick a few promotional strategies that will reach your chosen target.</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dirty="0">
                <a:solidFill>
                  <a:prstClr val="black">
                    <a:lumMod val="75000"/>
                    <a:lumOff val="25000"/>
                  </a:prstClr>
                </a:solidFill>
              </a:rPr>
              <a:t>Establish measurable goals.                                             </a:t>
            </a:r>
          </a:p>
          <a:p>
            <a:pPr lvl="0">
              <a:buClr>
                <a:srgbClr val="B31166"/>
              </a:buClr>
              <a:buNone/>
            </a:pPr>
            <a:endParaRPr lang="en" sz="1200" dirty="0">
              <a:solidFill>
                <a:prstClr val="black">
                  <a:lumMod val="75000"/>
                  <a:lumOff val="25000"/>
                </a:prstClr>
              </a:solidFill>
            </a:endParaRPr>
          </a:p>
          <a:p>
            <a:pPr lvl="0" algn="r">
              <a:buClr>
                <a:srgbClr val="B31166"/>
              </a:buClr>
              <a:buNone/>
            </a:pPr>
            <a:r>
              <a:rPr lang="en" sz="1800" dirty="0">
                <a:solidFill>
                  <a:prstClr val="black">
                    <a:lumMod val="75000"/>
                    <a:lumOff val="25000"/>
                  </a:prstClr>
                </a:solidFill>
              </a:rPr>
              <a:t>--</a:t>
            </a:r>
            <a:r>
              <a:rPr lang="en" sz="1800" i="1" dirty="0">
                <a:solidFill>
                  <a:prstClr val="black">
                    <a:lumMod val="75000"/>
                    <a:lumOff val="25000"/>
                  </a:prstClr>
                </a:solidFill>
              </a:rPr>
              <a:t>The Accidental Library Marketer</a:t>
            </a:r>
          </a:p>
        </p:txBody>
      </p:sp>
    </p:spTree>
    <p:extLst>
      <p:ext uri="{BB962C8B-B14F-4D97-AF65-F5344CB8AC3E}">
        <p14:creationId xmlns:p14="http://schemas.microsoft.com/office/powerpoint/2010/main" val="1306678594"/>
      </p:ext>
    </p:extLst>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452A5D"/>
        </a:solidFill>
        <a:effectLst/>
      </p:bgPr>
    </p:bg>
    <p:spTree>
      <p:nvGrpSpPr>
        <p:cNvPr id="1" name=""/>
        <p:cNvGrpSpPr/>
        <p:nvPr/>
      </p:nvGrpSpPr>
      <p:grpSpPr>
        <a:xfrm>
          <a:off x="0" y="0"/>
          <a:ext cx="0" cy="0"/>
          <a:chOff x="0" y="0"/>
          <a:chExt cx="0" cy="0"/>
        </a:xfrm>
      </p:grpSpPr>
      <p:pic>
        <p:nvPicPr>
          <p:cNvPr id="2" name="Shape 136"/>
          <p:cNvPicPr preferRelativeResize="0"/>
          <p:nvPr/>
        </p:nvPicPr>
        <p:blipFill>
          <a:blip r:embed="rId2">
            <a:alphaModFix/>
          </a:blip>
          <a:stretch>
            <a:fillRect/>
          </a:stretch>
        </p:blipFill>
        <p:spPr>
          <a:xfrm>
            <a:off x="1196275" y="49850"/>
            <a:ext cx="6751452" cy="5043801"/>
          </a:xfrm>
          <a:prstGeom prst="rect">
            <a:avLst/>
          </a:prstGeom>
          <a:noFill/>
          <a:ln>
            <a:noFill/>
          </a:ln>
        </p:spPr>
      </p:pic>
    </p:spTree>
    <p:extLst>
      <p:ext uri="{BB962C8B-B14F-4D97-AF65-F5344CB8AC3E}">
        <p14:creationId xmlns:p14="http://schemas.microsoft.com/office/powerpoint/2010/main" val="35713521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Shape 128"/>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a:t>Activity</a:t>
            </a:r>
          </a:p>
        </p:txBody>
      </p:sp>
      <p:sp>
        <p:nvSpPr>
          <p:cNvPr id="129" name="Shape 129"/>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r>
              <a:rPr lang="en" sz="1800" dirty="0"/>
              <a:t>Look back at the list you made of services to </a:t>
            </a:r>
            <a:r>
              <a:rPr lang="en" sz="1800" dirty="0" smtClean="0"/>
              <a:t>market.</a:t>
            </a:r>
          </a:p>
          <a:p>
            <a:pPr lvl="0">
              <a:spcBef>
                <a:spcPts val="0"/>
              </a:spcBef>
              <a:buNone/>
            </a:pPr>
            <a:endParaRPr lang="en" sz="1800" dirty="0"/>
          </a:p>
          <a:p>
            <a:pPr lvl="0">
              <a:spcBef>
                <a:spcPts val="0"/>
              </a:spcBef>
              <a:buNone/>
            </a:pPr>
            <a:r>
              <a:rPr lang="en" sz="1800" dirty="0" smtClean="0"/>
              <a:t>At </a:t>
            </a:r>
            <a:r>
              <a:rPr lang="en" sz="1800" dirty="0"/>
              <a:t>what point in the semester does it make the most sense to advertise this </a:t>
            </a:r>
            <a:r>
              <a:rPr lang="en" sz="1800" dirty="0" smtClean="0"/>
              <a:t>service? </a:t>
            </a:r>
            <a:r>
              <a:rPr lang="en" sz="1800" dirty="0"/>
              <a:t>(Could be more than once throughout the semester.) </a:t>
            </a:r>
            <a:endParaRPr lang="en" sz="1800" dirty="0" smtClean="0"/>
          </a:p>
          <a:p>
            <a:pPr lvl="0">
              <a:spcBef>
                <a:spcPts val="0"/>
              </a:spcBef>
              <a:buNone/>
            </a:pPr>
            <a:endParaRPr lang="en" sz="1800" dirty="0"/>
          </a:p>
          <a:p>
            <a:pPr lvl="0">
              <a:spcBef>
                <a:spcPts val="0"/>
              </a:spcBef>
              <a:buNone/>
            </a:pPr>
            <a:r>
              <a:rPr lang="en" sz="1800" dirty="0" smtClean="0"/>
              <a:t>Write </a:t>
            </a:r>
            <a:r>
              <a:rPr lang="en" sz="1800" dirty="0"/>
              <a:t>that service on the </a:t>
            </a:r>
            <a:r>
              <a:rPr lang="en" sz="1800" dirty="0" smtClean="0"/>
              <a:t>calendar in the week/day you want to promote that service.</a:t>
            </a:r>
            <a:endParaRPr lang="en" sz="1800" dirty="0"/>
          </a:p>
        </p:txBody>
      </p:sp>
    </p:spTree>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452A5D"/>
        </a:solidFill>
        <a:effectLst/>
      </p:bgPr>
    </p:bg>
    <p:spTree>
      <p:nvGrpSpPr>
        <p:cNvPr id="1" name="Shape 140"/>
        <p:cNvGrpSpPr/>
        <p:nvPr/>
      </p:nvGrpSpPr>
      <p:grpSpPr>
        <a:xfrm>
          <a:off x="0" y="0"/>
          <a:ext cx="0" cy="0"/>
          <a:chOff x="0" y="0"/>
          <a:chExt cx="0" cy="0"/>
        </a:xfrm>
      </p:grpSpPr>
      <p:pic>
        <p:nvPicPr>
          <p:cNvPr id="143" name="Shape 143"/>
          <p:cNvPicPr preferRelativeResize="0"/>
          <p:nvPr/>
        </p:nvPicPr>
        <p:blipFill>
          <a:blip r:embed="rId3">
            <a:alphaModFix/>
          </a:blip>
          <a:stretch>
            <a:fillRect/>
          </a:stretch>
        </p:blipFill>
        <p:spPr>
          <a:xfrm rot="-5400000">
            <a:off x="736729" y="-380875"/>
            <a:ext cx="3263529" cy="4276391"/>
          </a:xfrm>
          <a:prstGeom prst="rect">
            <a:avLst/>
          </a:prstGeom>
          <a:noFill/>
          <a:ln>
            <a:noFill/>
          </a:ln>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084205" y="1063036"/>
            <a:ext cx="3410143" cy="4332071"/>
          </a:xfrm>
          <a:prstGeom prst="rect">
            <a:avLst/>
          </a:prstGeom>
        </p:spPr>
      </p:pic>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74" name="Shape 74"/>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a:t>What is a Marketing Plan?</a:t>
            </a:r>
          </a:p>
        </p:txBody>
      </p:sp>
      <p:sp>
        <p:nvSpPr>
          <p:cNvPr id="75" name="Shape 75"/>
          <p:cNvSpPr txBox="1">
            <a:spLocks noGrp="1"/>
          </p:cNvSpPr>
          <p:nvPr>
            <p:ph type="body" idx="1"/>
          </p:nvPr>
        </p:nvSpPr>
        <p:spPr>
          <a:xfrm>
            <a:off x="471900" y="1801091"/>
            <a:ext cx="8222100" cy="2992582"/>
          </a:xfrm>
          <a:prstGeom prst="rect">
            <a:avLst/>
          </a:prstGeom>
        </p:spPr>
        <p:txBody>
          <a:bodyPr lIns="91425" tIns="91425" rIns="91425" bIns="91425" anchor="t" anchorCtr="0">
            <a:noAutofit/>
          </a:bodyPr>
          <a:lstStyle/>
          <a:p>
            <a:pPr lvl="0" rtl="0">
              <a:spcBef>
                <a:spcPts val="0"/>
              </a:spcBef>
              <a:buNone/>
            </a:pPr>
            <a:r>
              <a:rPr lang="en" sz="1800" dirty="0"/>
              <a:t>“Your marketing plan should be a simple (in some cases, one-page) document that specifically answers who you are, what you do, who needs what you do and how you plan to attract their attention.” </a:t>
            </a:r>
            <a:endParaRPr lang="en" sz="1800" dirty="0" smtClean="0"/>
          </a:p>
          <a:p>
            <a:pPr lvl="0" algn="r" rtl="0">
              <a:spcBef>
                <a:spcPts val="0"/>
              </a:spcBef>
              <a:buNone/>
            </a:pPr>
            <a:r>
              <a:rPr lang="en" sz="1800" dirty="0" smtClean="0"/>
              <a:t>--“</a:t>
            </a:r>
            <a:r>
              <a:rPr lang="en" sz="1800" dirty="0"/>
              <a:t>7 steps to the perfect marketing plan</a:t>
            </a:r>
            <a:r>
              <a:rPr lang="en" sz="1800" dirty="0" smtClean="0"/>
              <a:t>”</a:t>
            </a:r>
          </a:p>
          <a:p>
            <a:pPr lvl="0">
              <a:spcBef>
                <a:spcPts val="0"/>
              </a:spcBef>
              <a:buNone/>
            </a:pPr>
            <a:endParaRPr lang="en" sz="1800" dirty="0" smtClean="0"/>
          </a:p>
          <a:p>
            <a:pPr lvl="0">
              <a:spcBef>
                <a:spcPts val="0"/>
              </a:spcBef>
              <a:buNone/>
            </a:pPr>
            <a:r>
              <a:rPr lang="en" sz="1800" dirty="0" smtClean="0"/>
              <a:t>“</a:t>
            </a:r>
            <a:r>
              <a:rPr lang="en" sz="1800" dirty="0"/>
              <a:t>A written marketing plan is the backdrop against which operational decisions are taken. Consequently, too much detail should be avoided. Its major function is to determine where the company is, where it wants to go and how it can get there.” </a:t>
            </a:r>
            <a:endParaRPr lang="en" sz="1800" dirty="0" smtClean="0"/>
          </a:p>
          <a:p>
            <a:pPr lvl="0" algn="r">
              <a:spcBef>
                <a:spcPts val="0"/>
              </a:spcBef>
              <a:buNone/>
            </a:pPr>
            <a:r>
              <a:rPr lang="en" sz="1800" dirty="0" smtClean="0"/>
              <a:t>--</a:t>
            </a:r>
            <a:r>
              <a:rPr lang="en" sz="1800" i="1" dirty="0"/>
              <a:t>Marketing Plans: How to Prepare Them, How to Use Them</a:t>
            </a:r>
          </a:p>
        </p:txBody>
      </p:sp>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452A5D"/>
        </a:solidFill>
        <a:effectLst/>
      </p:bgPr>
    </p:bg>
    <p:spTree>
      <p:nvGrpSpPr>
        <p:cNvPr id="1" name="Shape 148"/>
        <p:cNvGrpSpPr/>
        <p:nvPr/>
      </p:nvGrpSpPr>
      <p:grpSpPr>
        <a:xfrm>
          <a:off x="0" y="0"/>
          <a:ext cx="0" cy="0"/>
          <a:chOff x="0" y="0"/>
          <a:chExt cx="0" cy="0"/>
        </a:xfrm>
      </p:grpSpPr>
      <p:pic>
        <p:nvPicPr>
          <p:cNvPr id="151" name="Shape 151"/>
          <p:cNvPicPr preferRelativeResize="0">
            <a:picLocks noChangeAspect="1"/>
          </p:cNvPicPr>
          <p:nvPr/>
        </p:nvPicPr>
        <p:blipFill>
          <a:blip r:embed="rId3">
            <a:alphaModFix/>
          </a:blip>
          <a:stretch>
            <a:fillRect/>
          </a:stretch>
        </p:blipFill>
        <p:spPr>
          <a:xfrm rot="-5400000">
            <a:off x="658773" y="-297212"/>
            <a:ext cx="2622252" cy="3465576"/>
          </a:xfrm>
          <a:prstGeom prst="rect">
            <a:avLst/>
          </a:prstGeom>
          <a:noFill/>
          <a:ln>
            <a:noFill/>
          </a:ln>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5854343" y="-227879"/>
            <a:ext cx="2680288" cy="3468607"/>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16200000">
            <a:off x="3242464" y="2005134"/>
            <a:ext cx="2677945" cy="3465576"/>
          </a:xfrm>
          <a:prstGeom prst="rect">
            <a:avLst/>
          </a:prstGeom>
        </p:spPr>
      </p:pic>
    </p:spTree>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452A5D"/>
        </a:solidFill>
        <a:effectLst/>
      </p:bgPr>
    </p:bg>
    <p:spTree>
      <p:nvGrpSpPr>
        <p:cNvPr id="1" name="Shape 148"/>
        <p:cNvGrpSpPr/>
        <p:nvPr/>
      </p:nvGrpSpPr>
      <p:grpSpPr>
        <a:xfrm>
          <a:off x="0" y="0"/>
          <a:ext cx="0" cy="0"/>
          <a:chOff x="0" y="0"/>
          <a:chExt cx="0" cy="0"/>
        </a:xfrm>
      </p:grpSpPr>
      <p:pic>
        <p:nvPicPr>
          <p:cNvPr id="151" name="Shape 151"/>
          <p:cNvPicPr preferRelativeResize="0">
            <a:picLocks noChangeAspect="1"/>
          </p:cNvPicPr>
          <p:nvPr/>
        </p:nvPicPr>
        <p:blipFill>
          <a:blip r:embed="rId3">
            <a:extLst>
              <a:ext uri="{28A0092B-C50C-407E-A947-70E740481C1C}">
                <a14:useLocalDpi xmlns:a14="http://schemas.microsoft.com/office/drawing/2010/main" val="0"/>
              </a:ext>
            </a:extLst>
          </a:blip>
          <a:stretch>
            <a:fillRect/>
          </a:stretch>
        </p:blipFill>
        <p:spPr>
          <a:xfrm>
            <a:off x="181429" y="166280"/>
            <a:ext cx="3381828" cy="2613230"/>
          </a:xfrm>
          <a:prstGeom prst="rect">
            <a:avLst/>
          </a:prstGeom>
          <a:noFill/>
          <a:ln>
            <a:noFill/>
          </a:ln>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80744" y="166280"/>
            <a:ext cx="3348048" cy="2587127"/>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09094" y="2365829"/>
            <a:ext cx="3426392" cy="2647666"/>
          </a:xfrm>
          <a:prstGeom prst="rect">
            <a:avLst/>
          </a:prstGeom>
        </p:spPr>
      </p:pic>
    </p:spTree>
    <p:extLst>
      <p:ext uri="{BB962C8B-B14F-4D97-AF65-F5344CB8AC3E}">
        <p14:creationId xmlns:p14="http://schemas.microsoft.com/office/powerpoint/2010/main" val="2706638633"/>
      </p:ext>
    </p:extLst>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dirty="0"/>
              <a:t>5 Steps to a Basic Marketing Plan</a:t>
            </a:r>
          </a:p>
        </p:txBody>
      </p:sp>
      <p:sp>
        <p:nvSpPr>
          <p:cNvPr id="93" name="Shape 93"/>
          <p:cNvSpPr txBox="1">
            <a:spLocks noGrp="1"/>
          </p:cNvSpPr>
          <p:nvPr>
            <p:ph type="body" idx="1"/>
          </p:nvPr>
        </p:nvSpPr>
        <p:spPr>
          <a:xfrm>
            <a:off x="471900" y="1919074"/>
            <a:ext cx="8222100" cy="3023039"/>
          </a:xfrm>
          <a:prstGeom prst="rect">
            <a:avLst/>
          </a:prstGeom>
        </p:spPr>
        <p:txBody>
          <a:bodyPr lIns="91425" tIns="91425" rIns="91425" bIns="91425" anchor="t" anchorCtr="0">
            <a:noAutofit/>
          </a:bodyPr>
          <a:lstStyle/>
          <a:p>
            <a:pPr marL="342900" lvl="0" indent="-342900">
              <a:buClr>
                <a:srgbClr val="B31166"/>
              </a:buClr>
              <a:buFont typeface="+mj-lt"/>
              <a:buAutoNum type="arabicPeriod"/>
            </a:pPr>
            <a:r>
              <a:rPr lang="en" sz="1800" dirty="0">
                <a:solidFill>
                  <a:prstClr val="black">
                    <a:lumMod val="75000"/>
                    <a:lumOff val="25000"/>
                  </a:prstClr>
                </a:solidFill>
              </a:rPr>
              <a:t>Choose and describe your target market.</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dirty="0">
                <a:solidFill>
                  <a:prstClr val="black">
                    <a:lumMod val="75000"/>
                    <a:lumOff val="25000"/>
                  </a:prstClr>
                </a:solidFill>
              </a:rPr>
              <a:t>Describe the services you offer for this group, in terms that really attract customers.</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dirty="0">
                <a:solidFill>
                  <a:prstClr val="black">
                    <a:lumMod val="75000"/>
                    <a:lumOff val="25000"/>
                  </a:prstClr>
                </a:solidFill>
              </a:rPr>
              <a:t>Identify your competition and how you can overcome it.</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dirty="0">
                <a:solidFill>
                  <a:prstClr val="black">
                    <a:lumMod val="75000"/>
                    <a:lumOff val="25000"/>
                  </a:prstClr>
                </a:solidFill>
              </a:rPr>
              <a:t>Pick a few promotional strategies that will reach your chosen target.</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b="1" dirty="0">
                <a:solidFill>
                  <a:prstClr val="black">
                    <a:lumMod val="75000"/>
                    <a:lumOff val="25000"/>
                  </a:prstClr>
                </a:solidFill>
              </a:rPr>
              <a:t>Establish measurable goals.                                             </a:t>
            </a:r>
          </a:p>
          <a:p>
            <a:pPr lvl="0">
              <a:buClr>
                <a:srgbClr val="B31166"/>
              </a:buClr>
              <a:buNone/>
            </a:pPr>
            <a:endParaRPr lang="en" sz="1200" dirty="0">
              <a:solidFill>
                <a:prstClr val="black">
                  <a:lumMod val="75000"/>
                  <a:lumOff val="25000"/>
                </a:prstClr>
              </a:solidFill>
            </a:endParaRPr>
          </a:p>
          <a:p>
            <a:pPr lvl="0" algn="r">
              <a:buClr>
                <a:srgbClr val="B31166"/>
              </a:buClr>
              <a:buNone/>
            </a:pPr>
            <a:r>
              <a:rPr lang="en" sz="1800" dirty="0">
                <a:solidFill>
                  <a:prstClr val="black">
                    <a:lumMod val="75000"/>
                    <a:lumOff val="25000"/>
                  </a:prstClr>
                </a:solidFill>
              </a:rPr>
              <a:t>--</a:t>
            </a:r>
            <a:r>
              <a:rPr lang="en" sz="1800" i="1" dirty="0">
                <a:solidFill>
                  <a:prstClr val="black">
                    <a:lumMod val="75000"/>
                    <a:lumOff val="25000"/>
                  </a:prstClr>
                </a:solidFill>
              </a:rPr>
              <a:t>The Accidental Library Marketer</a:t>
            </a:r>
          </a:p>
        </p:txBody>
      </p:sp>
    </p:spTree>
    <p:extLst>
      <p:ext uri="{BB962C8B-B14F-4D97-AF65-F5344CB8AC3E}">
        <p14:creationId xmlns:p14="http://schemas.microsoft.com/office/powerpoint/2010/main" val="1268364536"/>
      </p:ext>
    </p:extLst>
  </p:cSld>
  <p:clrMapOvr>
    <a:masterClrMapping/>
  </p:clrMapOvr>
  <p:transition spd="slow">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Goals for 2016-17</a:t>
            </a:r>
            <a:endParaRPr lang="en-US" dirty="0"/>
          </a:p>
        </p:txBody>
      </p:sp>
      <p:sp>
        <p:nvSpPr>
          <p:cNvPr id="3" name="Text Placeholder 2"/>
          <p:cNvSpPr>
            <a:spLocks noGrp="1"/>
          </p:cNvSpPr>
          <p:nvPr>
            <p:ph type="body" idx="1"/>
          </p:nvPr>
        </p:nvSpPr>
        <p:spPr/>
        <p:txBody>
          <a:bodyPr>
            <a:normAutofit/>
          </a:bodyPr>
          <a:lstStyle/>
          <a:p>
            <a:pPr>
              <a:buFont typeface="Wingdings" panose="05000000000000000000" pitchFamily="2" charset="2"/>
              <a:buChar char="§"/>
            </a:pPr>
            <a:r>
              <a:rPr lang="en-US" sz="1800" dirty="0" smtClean="0"/>
              <a:t>Discover our emotional message and determine the best way to convey that message in our marketing efforts.</a:t>
            </a:r>
          </a:p>
          <a:p>
            <a:pPr>
              <a:buFont typeface="Wingdings" panose="05000000000000000000" pitchFamily="2" charset="2"/>
              <a:buChar char="§"/>
            </a:pPr>
            <a:endParaRPr lang="en-US" sz="1800" dirty="0"/>
          </a:p>
          <a:p>
            <a:pPr>
              <a:buFont typeface="Wingdings" panose="05000000000000000000" pitchFamily="2" charset="2"/>
              <a:buChar char="§"/>
            </a:pPr>
            <a:r>
              <a:rPr lang="en-US" sz="1800" dirty="0" smtClean="0"/>
              <a:t>List ways that we can better reach and provide services to part-time faculty.</a:t>
            </a:r>
          </a:p>
          <a:p>
            <a:pPr>
              <a:buFont typeface="Wingdings" panose="05000000000000000000" pitchFamily="2" charset="2"/>
              <a:buChar char="§"/>
            </a:pPr>
            <a:endParaRPr lang="en-US" sz="1800" dirty="0"/>
          </a:p>
          <a:p>
            <a:pPr>
              <a:buFont typeface="Wingdings" panose="05000000000000000000" pitchFamily="2" charset="2"/>
              <a:buChar char="§"/>
            </a:pPr>
            <a:r>
              <a:rPr lang="en-US" sz="1800" dirty="0" smtClean="0"/>
              <a:t>Determine which social media sites are preferred and used by students.</a:t>
            </a:r>
            <a:endParaRPr lang="en-US" sz="1800" dirty="0"/>
          </a:p>
        </p:txBody>
      </p:sp>
    </p:spTree>
    <p:extLst>
      <p:ext uri="{BB962C8B-B14F-4D97-AF65-F5344CB8AC3E}">
        <p14:creationId xmlns:p14="http://schemas.microsoft.com/office/powerpoint/2010/main" val="21365565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US" dirty="0" smtClean="0"/>
              <a:t>Plans Change, But Keep You on Course</a:t>
            </a:r>
            <a:endParaRPr dirty="0"/>
          </a:p>
        </p:txBody>
      </p:sp>
      <p:sp>
        <p:nvSpPr>
          <p:cNvPr id="157" name="Shape 157"/>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r>
              <a:rPr lang="en" sz="1800" dirty="0"/>
              <a:t>“A great business vision evolves, but it doesn’t fundamentally change</a:t>
            </a:r>
            <a:r>
              <a:rPr lang="en" sz="1800" dirty="0" smtClean="0"/>
              <a:t>.”</a:t>
            </a:r>
          </a:p>
          <a:p>
            <a:pPr lvl="0" algn="r">
              <a:spcBef>
                <a:spcPts val="0"/>
              </a:spcBef>
              <a:buNone/>
            </a:pPr>
            <a:r>
              <a:rPr lang="en" sz="1800" dirty="0" smtClean="0"/>
              <a:t>--</a:t>
            </a:r>
            <a:r>
              <a:rPr lang="en" sz="1800" i="1" dirty="0"/>
              <a:t>Little Blue Book of Marketing</a:t>
            </a:r>
          </a:p>
        </p:txBody>
      </p:sp>
    </p:spTree>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I’ve Learned Along the Way</a:t>
            </a:r>
            <a:endParaRPr lang="en-US" dirty="0"/>
          </a:p>
        </p:txBody>
      </p:sp>
      <p:sp>
        <p:nvSpPr>
          <p:cNvPr id="3" name="Text Placeholder 2"/>
          <p:cNvSpPr>
            <a:spLocks noGrp="1"/>
          </p:cNvSpPr>
          <p:nvPr>
            <p:ph type="body" idx="1"/>
          </p:nvPr>
        </p:nvSpPr>
        <p:spPr/>
        <p:txBody>
          <a:bodyPr>
            <a:normAutofit/>
          </a:bodyPr>
          <a:lstStyle/>
          <a:p>
            <a:pPr>
              <a:buFont typeface="Wingdings" panose="05000000000000000000" pitchFamily="2" charset="2"/>
              <a:buChar char="§"/>
            </a:pPr>
            <a:r>
              <a:rPr lang="en-US" sz="1800" dirty="0" smtClean="0"/>
              <a:t>Create content as you plan (or soon after).</a:t>
            </a:r>
          </a:p>
          <a:p>
            <a:pPr>
              <a:buFont typeface="Wingdings" panose="05000000000000000000" pitchFamily="2" charset="2"/>
              <a:buChar char="§"/>
            </a:pPr>
            <a:endParaRPr lang="en-US" sz="1800" dirty="0" smtClean="0"/>
          </a:p>
          <a:p>
            <a:pPr>
              <a:buFont typeface="Wingdings" panose="05000000000000000000" pitchFamily="2" charset="2"/>
              <a:buChar char="§"/>
            </a:pPr>
            <a:r>
              <a:rPr lang="en-US" sz="1800" dirty="0" smtClean="0"/>
              <a:t>Be flexible.</a:t>
            </a:r>
          </a:p>
          <a:p>
            <a:pPr>
              <a:buFont typeface="Wingdings" panose="05000000000000000000" pitchFamily="2" charset="2"/>
              <a:buChar char="§"/>
            </a:pPr>
            <a:endParaRPr lang="en-US" sz="1800" dirty="0" smtClean="0"/>
          </a:p>
          <a:p>
            <a:pPr>
              <a:buFont typeface="Wingdings" panose="05000000000000000000" pitchFamily="2" charset="2"/>
              <a:buChar char="§"/>
            </a:pPr>
            <a:r>
              <a:rPr lang="en-US" sz="1800" dirty="0" smtClean="0"/>
              <a:t>Get help and input.</a:t>
            </a:r>
            <a:endParaRPr lang="en-US" sz="1800" dirty="0"/>
          </a:p>
        </p:txBody>
      </p:sp>
    </p:spTree>
    <p:extLst>
      <p:ext uri="{BB962C8B-B14F-4D97-AF65-F5344CB8AC3E}">
        <p14:creationId xmlns:p14="http://schemas.microsoft.com/office/powerpoint/2010/main" val="420885704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dirty="0" smtClean="0"/>
              <a:t>Resources</a:t>
            </a:r>
            <a:endParaRPr lang="en" dirty="0"/>
          </a:p>
        </p:txBody>
      </p:sp>
      <p:sp>
        <p:nvSpPr>
          <p:cNvPr id="163" name="Shape 163"/>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r>
              <a:rPr lang="en" sz="1800" dirty="0" smtClean="0"/>
              <a:t>Jantsch</a:t>
            </a:r>
            <a:r>
              <a:rPr lang="en" sz="1800" dirty="0"/>
              <a:t>, John. “7 steps to the perfect marketing plan.” Entrepreneur. March 2009. p.98.</a:t>
            </a:r>
          </a:p>
        </p:txBody>
      </p:sp>
      <p:pic>
        <p:nvPicPr>
          <p:cNvPr id="164" name="Shape 164"/>
          <p:cNvPicPr preferRelativeResize="0"/>
          <p:nvPr/>
        </p:nvPicPr>
        <p:blipFill>
          <a:blip r:embed="rId3">
            <a:alphaModFix/>
          </a:blip>
          <a:stretch>
            <a:fillRect/>
          </a:stretch>
        </p:blipFill>
        <p:spPr>
          <a:xfrm>
            <a:off x="639045" y="2968479"/>
            <a:ext cx="939932" cy="1456010"/>
          </a:xfrm>
          <a:prstGeom prst="rect">
            <a:avLst/>
          </a:prstGeom>
          <a:noFill/>
          <a:ln>
            <a:noFill/>
          </a:ln>
        </p:spPr>
      </p:pic>
      <p:pic>
        <p:nvPicPr>
          <p:cNvPr id="165" name="Shape 165"/>
          <p:cNvPicPr preferRelativeResize="0"/>
          <p:nvPr/>
        </p:nvPicPr>
        <p:blipFill>
          <a:blip r:embed="rId4">
            <a:alphaModFix/>
          </a:blip>
          <a:stretch>
            <a:fillRect/>
          </a:stretch>
        </p:blipFill>
        <p:spPr>
          <a:xfrm>
            <a:off x="2169609" y="2967071"/>
            <a:ext cx="1099334" cy="1456010"/>
          </a:xfrm>
          <a:prstGeom prst="rect">
            <a:avLst/>
          </a:prstGeom>
          <a:noFill/>
          <a:ln>
            <a:noFill/>
          </a:ln>
        </p:spPr>
      </p:pic>
      <p:pic>
        <p:nvPicPr>
          <p:cNvPr id="166" name="Shape 166"/>
          <p:cNvPicPr preferRelativeResize="0"/>
          <p:nvPr/>
        </p:nvPicPr>
        <p:blipFill>
          <a:blip r:embed="rId5">
            <a:alphaModFix/>
          </a:blip>
          <a:stretch>
            <a:fillRect/>
          </a:stretch>
        </p:blipFill>
        <p:spPr>
          <a:xfrm>
            <a:off x="3831984" y="2967071"/>
            <a:ext cx="1151420" cy="1456010"/>
          </a:xfrm>
          <a:prstGeom prst="rect">
            <a:avLst/>
          </a:prstGeom>
          <a:noFill/>
          <a:ln>
            <a:noFill/>
          </a:ln>
        </p:spPr>
      </p:pic>
      <p:pic>
        <p:nvPicPr>
          <p:cNvPr id="167" name="Shape 167"/>
          <p:cNvPicPr preferRelativeResize="0"/>
          <p:nvPr/>
        </p:nvPicPr>
        <p:blipFill>
          <a:blip r:embed="rId6">
            <a:alphaModFix/>
          </a:blip>
          <a:stretch>
            <a:fillRect/>
          </a:stretch>
        </p:blipFill>
        <p:spPr>
          <a:xfrm>
            <a:off x="5608038" y="2967071"/>
            <a:ext cx="1037741" cy="1456010"/>
          </a:xfrm>
          <a:prstGeom prst="rect">
            <a:avLst/>
          </a:prstGeom>
          <a:noFill/>
          <a:ln>
            <a:noFill/>
          </a:ln>
        </p:spPr>
      </p:pic>
      <p:pic>
        <p:nvPicPr>
          <p:cNvPr id="168" name="Shape 168"/>
          <p:cNvPicPr preferRelativeResize="0"/>
          <p:nvPr/>
        </p:nvPicPr>
        <p:blipFill>
          <a:blip r:embed="rId7">
            <a:alphaModFix/>
          </a:blip>
          <a:stretch>
            <a:fillRect/>
          </a:stretch>
        </p:blipFill>
        <p:spPr>
          <a:xfrm>
            <a:off x="7236411" y="2967071"/>
            <a:ext cx="963825" cy="1457418"/>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US" dirty="0" smtClean="0"/>
              <a:t>Why Have a Marketing Plan?</a:t>
            </a:r>
            <a:endParaRPr dirty="0"/>
          </a:p>
        </p:txBody>
      </p:sp>
      <p:sp>
        <p:nvSpPr>
          <p:cNvPr id="87" name="Shape 87"/>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r>
              <a:rPr lang="en" sz="1800" dirty="0"/>
              <a:t>“...marketing is more than promotion. Marketing is the process of facilitating an exchange of something of value for something needed. Marketing is about understanding the needs of your customers and providing a product or service to fill those needs at a place and at a price they are willing to pay to complete the exchange.” </a:t>
            </a:r>
            <a:endParaRPr lang="en" sz="1800" dirty="0" smtClean="0"/>
          </a:p>
          <a:p>
            <a:pPr lvl="0" algn="r">
              <a:spcBef>
                <a:spcPts val="0"/>
              </a:spcBef>
              <a:buNone/>
            </a:pPr>
            <a:r>
              <a:rPr lang="en" sz="1800" dirty="0" smtClean="0"/>
              <a:t>--</a:t>
            </a:r>
            <a:r>
              <a:rPr lang="en" sz="1800" i="1" dirty="0"/>
              <a:t>Blueprint for Your Library Marketing Plan</a:t>
            </a: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a:t>5 Steps to a Basic Marketing Plan</a:t>
            </a:r>
          </a:p>
        </p:txBody>
      </p:sp>
      <p:sp>
        <p:nvSpPr>
          <p:cNvPr id="93" name="Shape 93"/>
          <p:cNvSpPr txBox="1">
            <a:spLocks noGrp="1"/>
          </p:cNvSpPr>
          <p:nvPr>
            <p:ph type="body" idx="1"/>
          </p:nvPr>
        </p:nvSpPr>
        <p:spPr>
          <a:xfrm>
            <a:off x="471900" y="1919074"/>
            <a:ext cx="8222100" cy="3013143"/>
          </a:xfrm>
          <a:prstGeom prst="rect">
            <a:avLst/>
          </a:prstGeom>
        </p:spPr>
        <p:txBody>
          <a:bodyPr lIns="91425" tIns="91425" rIns="91425" bIns="91425" anchor="t" anchorCtr="0">
            <a:noAutofit/>
          </a:bodyPr>
          <a:lstStyle/>
          <a:p>
            <a:pPr marL="342900" indent="-342900">
              <a:buFont typeface="+mj-lt"/>
              <a:buAutoNum type="arabicPeriod"/>
            </a:pPr>
            <a:r>
              <a:rPr lang="en" sz="1800" dirty="0"/>
              <a:t>Choose and describe your target market.</a:t>
            </a:r>
          </a:p>
          <a:p>
            <a:pPr>
              <a:buFont typeface="+mj-lt"/>
              <a:buAutoNum type="arabicPeriod"/>
            </a:pPr>
            <a:endParaRPr lang="en" sz="1200" dirty="0" smtClean="0"/>
          </a:p>
          <a:p>
            <a:pPr marL="342900" indent="-342900">
              <a:buFont typeface="+mj-lt"/>
              <a:buAutoNum type="arabicPeriod"/>
            </a:pPr>
            <a:r>
              <a:rPr lang="en" sz="1800" dirty="0" smtClean="0"/>
              <a:t>Describe </a:t>
            </a:r>
            <a:r>
              <a:rPr lang="en" sz="1800" dirty="0"/>
              <a:t>the services you offer for this group, in terms that really attract customers.</a:t>
            </a:r>
          </a:p>
          <a:p>
            <a:pPr>
              <a:buFont typeface="+mj-lt"/>
              <a:buAutoNum type="arabicPeriod"/>
            </a:pPr>
            <a:endParaRPr lang="en" sz="1200" dirty="0" smtClean="0"/>
          </a:p>
          <a:p>
            <a:pPr marL="342900" indent="-342900">
              <a:buFont typeface="+mj-lt"/>
              <a:buAutoNum type="arabicPeriod"/>
            </a:pPr>
            <a:r>
              <a:rPr lang="en" sz="1800" dirty="0" smtClean="0"/>
              <a:t>Identify </a:t>
            </a:r>
            <a:r>
              <a:rPr lang="en" sz="1800" dirty="0"/>
              <a:t>your competition and how you can overcome it.</a:t>
            </a:r>
          </a:p>
          <a:p>
            <a:pPr>
              <a:buFont typeface="+mj-lt"/>
              <a:buAutoNum type="arabicPeriod"/>
            </a:pPr>
            <a:endParaRPr lang="en" sz="1200" dirty="0" smtClean="0"/>
          </a:p>
          <a:p>
            <a:pPr marL="342900" indent="-342900">
              <a:buFont typeface="+mj-lt"/>
              <a:buAutoNum type="arabicPeriod"/>
            </a:pPr>
            <a:r>
              <a:rPr lang="en" sz="1800" dirty="0" smtClean="0"/>
              <a:t>Pick </a:t>
            </a:r>
            <a:r>
              <a:rPr lang="en" sz="1800" dirty="0"/>
              <a:t>a few promotional strategies that will reach your chosen target.</a:t>
            </a:r>
          </a:p>
          <a:p>
            <a:pPr>
              <a:buFont typeface="+mj-lt"/>
              <a:buAutoNum type="arabicPeriod"/>
            </a:pPr>
            <a:endParaRPr lang="en" sz="1200" dirty="0" smtClean="0"/>
          </a:p>
          <a:p>
            <a:pPr marL="342900" indent="-342900">
              <a:buFont typeface="+mj-lt"/>
              <a:buAutoNum type="arabicPeriod"/>
            </a:pPr>
            <a:r>
              <a:rPr lang="en" sz="1800" dirty="0" smtClean="0"/>
              <a:t>Establish </a:t>
            </a:r>
            <a:r>
              <a:rPr lang="en" sz="1800" dirty="0"/>
              <a:t>measurable goals</a:t>
            </a:r>
            <a:r>
              <a:rPr lang="en" sz="1800" dirty="0" smtClean="0"/>
              <a:t>.                                             </a:t>
            </a:r>
          </a:p>
          <a:p>
            <a:pPr lvl="0" rtl="0">
              <a:spcBef>
                <a:spcPts val="0"/>
              </a:spcBef>
              <a:buNone/>
            </a:pPr>
            <a:endParaRPr lang="en" sz="1200" dirty="0"/>
          </a:p>
          <a:p>
            <a:pPr lvl="0" algn="r" rtl="0">
              <a:spcBef>
                <a:spcPts val="0"/>
              </a:spcBef>
              <a:buNone/>
            </a:pPr>
            <a:r>
              <a:rPr lang="en" sz="1800" dirty="0" smtClean="0"/>
              <a:t>--</a:t>
            </a:r>
            <a:r>
              <a:rPr lang="en" sz="1800" i="1" dirty="0" smtClean="0"/>
              <a:t>The </a:t>
            </a:r>
            <a:r>
              <a:rPr lang="en" sz="1800" i="1" dirty="0"/>
              <a:t>Accidental Library </a:t>
            </a:r>
            <a:r>
              <a:rPr lang="en" sz="1800" i="1" dirty="0" smtClean="0"/>
              <a:t>Marketer</a:t>
            </a:r>
            <a:endParaRPr lang="en" sz="1800" i="1" dirty="0"/>
          </a:p>
        </p:txBody>
      </p:sp>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a:t>5 Steps to a Basic Marketing Plan</a:t>
            </a:r>
          </a:p>
        </p:txBody>
      </p:sp>
      <p:sp>
        <p:nvSpPr>
          <p:cNvPr id="93" name="Shape 93"/>
          <p:cNvSpPr txBox="1">
            <a:spLocks noGrp="1"/>
          </p:cNvSpPr>
          <p:nvPr>
            <p:ph type="body" idx="1"/>
          </p:nvPr>
        </p:nvSpPr>
        <p:spPr>
          <a:xfrm>
            <a:off x="471900" y="1919074"/>
            <a:ext cx="8222100" cy="2972239"/>
          </a:xfrm>
          <a:prstGeom prst="rect">
            <a:avLst/>
          </a:prstGeom>
        </p:spPr>
        <p:txBody>
          <a:bodyPr lIns="91425" tIns="91425" rIns="91425" bIns="91425" anchor="t" anchorCtr="0">
            <a:noAutofit/>
          </a:bodyPr>
          <a:lstStyle/>
          <a:p>
            <a:pPr marL="342900" lvl="0" indent="-342900">
              <a:buClr>
                <a:srgbClr val="B31166"/>
              </a:buClr>
              <a:buFont typeface="+mj-lt"/>
              <a:buAutoNum type="arabicPeriod"/>
            </a:pPr>
            <a:r>
              <a:rPr lang="en" sz="1800" b="1" dirty="0">
                <a:solidFill>
                  <a:prstClr val="black">
                    <a:lumMod val="75000"/>
                    <a:lumOff val="25000"/>
                  </a:prstClr>
                </a:solidFill>
              </a:rPr>
              <a:t>Choose and describe your target market.</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dirty="0">
                <a:solidFill>
                  <a:prstClr val="black">
                    <a:lumMod val="75000"/>
                    <a:lumOff val="25000"/>
                  </a:prstClr>
                </a:solidFill>
              </a:rPr>
              <a:t>Describe the services you offer for this group, in terms that really attract customers.</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dirty="0">
                <a:solidFill>
                  <a:prstClr val="black">
                    <a:lumMod val="75000"/>
                    <a:lumOff val="25000"/>
                  </a:prstClr>
                </a:solidFill>
              </a:rPr>
              <a:t>Identify your competition and how you can overcome it.</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dirty="0">
                <a:solidFill>
                  <a:prstClr val="black">
                    <a:lumMod val="75000"/>
                    <a:lumOff val="25000"/>
                  </a:prstClr>
                </a:solidFill>
              </a:rPr>
              <a:t>Pick a few promotional strategies that will reach your chosen target.</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dirty="0">
                <a:solidFill>
                  <a:prstClr val="black">
                    <a:lumMod val="75000"/>
                    <a:lumOff val="25000"/>
                  </a:prstClr>
                </a:solidFill>
              </a:rPr>
              <a:t>Establish measurable goals.                                             </a:t>
            </a:r>
          </a:p>
          <a:p>
            <a:pPr lvl="0">
              <a:buClr>
                <a:srgbClr val="B31166"/>
              </a:buClr>
              <a:buNone/>
            </a:pPr>
            <a:endParaRPr lang="en" sz="1200" dirty="0">
              <a:solidFill>
                <a:prstClr val="black">
                  <a:lumMod val="75000"/>
                  <a:lumOff val="25000"/>
                </a:prstClr>
              </a:solidFill>
            </a:endParaRPr>
          </a:p>
          <a:p>
            <a:pPr lvl="0" algn="r">
              <a:buClr>
                <a:srgbClr val="B31166"/>
              </a:buClr>
              <a:buNone/>
            </a:pPr>
            <a:r>
              <a:rPr lang="en" sz="1800" dirty="0">
                <a:solidFill>
                  <a:prstClr val="black">
                    <a:lumMod val="75000"/>
                    <a:lumOff val="25000"/>
                  </a:prstClr>
                </a:solidFill>
              </a:rPr>
              <a:t>--</a:t>
            </a:r>
            <a:r>
              <a:rPr lang="en" sz="1800" i="1" dirty="0">
                <a:solidFill>
                  <a:prstClr val="black">
                    <a:lumMod val="75000"/>
                    <a:lumOff val="25000"/>
                  </a:prstClr>
                </a:solidFill>
              </a:rPr>
              <a:t>The Accidental Library Marketer</a:t>
            </a:r>
          </a:p>
        </p:txBody>
      </p:sp>
    </p:spTree>
    <p:extLst>
      <p:ext uri="{BB962C8B-B14F-4D97-AF65-F5344CB8AC3E}">
        <p14:creationId xmlns:p14="http://schemas.microsoft.com/office/powerpoint/2010/main" val="2192951825"/>
      </p:ext>
    </p:extLst>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a:t>Activity</a:t>
            </a:r>
          </a:p>
        </p:txBody>
      </p:sp>
      <p:sp>
        <p:nvSpPr>
          <p:cNvPr id="117" name="Shape 117"/>
          <p:cNvSpPr txBox="1">
            <a:spLocks noGrp="1"/>
          </p:cNvSpPr>
          <p:nvPr>
            <p:ph type="body" idx="1"/>
          </p:nvPr>
        </p:nvSpPr>
        <p:spPr>
          <a:prstGeom prst="rect">
            <a:avLst/>
          </a:prstGeom>
        </p:spPr>
        <p:txBody>
          <a:bodyPr lIns="91425" tIns="91425" rIns="91425" bIns="91425" anchor="t" anchorCtr="0">
            <a:noAutofit/>
          </a:bodyPr>
          <a:lstStyle/>
          <a:p>
            <a:pPr lvl="0">
              <a:spcBef>
                <a:spcPts val="0"/>
              </a:spcBef>
              <a:buNone/>
            </a:pPr>
            <a:r>
              <a:rPr lang="en" sz="1800" dirty="0"/>
              <a:t>Make a list of your target market groups.</a:t>
            </a:r>
          </a:p>
        </p:txBody>
      </p: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Target Market Groups</a:t>
            </a:r>
            <a:endParaRPr lang="en-US" dirty="0"/>
          </a:p>
        </p:txBody>
      </p:sp>
      <p:sp>
        <p:nvSpPr>
          <p:cNvPr id="3" name="Text Placeholder 2"/>
          <p:cNvSpPr>
            <a:spLocks noGrp="1"/>
          </p:cNvSpPr>
          <p:nvPr>
            <p:ph type="body" idx="1"/>
          </p:nvPr>
        </p:nvSpPr>
        <p:spPr/>
        <p:txBody>
          <a:bodyPr>
            <a:normAutofit/>
          </a:bodyPr>
          <a:lstStyle/>
          <a:p>
            <a:pPr>
              <a:buFont typeface="Wingdings" panose="05000000000000000000" pitchFamily="2" charset="2"/>
              <a:buChar char="§"/>
            </a:pPr>
            <a:r>
              <a:rPr lang="en-US" sz="1800" dirty="0" smtClean="0"/>
              <a:t>Students (Traditional, Nontraditional, International, Associate’s Degree, 2 years and then on to Main Campus, Bachelor’s Degree)</a:t>
            </a:r>
          </a:p>
          <a:p>
            <a:pPr>
              <a:buFont typeface="Wingdings" panose="05000000000000000000" pitchFamily="2" charset="2"/>
              <a:buChar char="§"/>
            </a:pPr>
            <a:endParaRPr lang="en-US" sz="1800" dirty="0" smtClean="0"/>
          </a:p>
          <a:p>
            <a:pPr>
              <a:buFont typeface="Wingdings" panose="05000000000000000000" pitchFamily="2" charset="2"/>
              <a:buChar char="§"/>
            </a:pPr>
            <a:r>
              <a:rPr lang="en-US" sz="1800" dirty="0" smtClean="0"/>
              <a:t>Faculty (Tenured, Tenure-Track, Visiting, Adjunct)</a:t>
            </a:r>
          </a:p>
          <a:p>
            <a:pPr>
              <a:buFont typeface="Wingdings" panose="05000000000000000000" pitchFamily="2" charset="2"/>
              <a:buChar char="§"/>
            </a:pPr>
            <a:endParaRPr lang="en-US" sz="1800" dirty="0" smtClean="0"/>
          </a:p>
          <a:p>
            <a:pPr>
              <a:buFont typeface="Wingdings" panose="05000000000000000000" pitchFamily="2" charset="2"/>
              <a:buChar char="§"/>
            </a:pPr>
            <a:r>
              <a:rPr lang="en-US" sz="1800" dirty="0" smtClean="0"/>
              <a:t>Staff</a:t>
            </a:r>
          </a:p>
          <a:p>
            <a:pPr>
              <a:buFont typeface="Wingdings" panose="05000000000000000000" pitchFamily="2" charset="2"/>
              <a:buChar char="§"/>
            </a:pPr>
            <a:endParaRPr lang="en-US" sz="1800" dirty="0" smtClean="0"/>
          </a:p>
          <a:p>
            <a:pPr>
              <a:buFont typeface="Wingdings" panose="05000000000000000000" pitchFamily="2" charset="2"/>
              <a:buChar char="§"/>
            </a:pPr>
            <a:r>
              <a:rPr lang="en-US" sz="1800" dirty="0" smtClean="0"/>
              <a:t>Community</a:t>
            </a:r>
            <a:endParaRPr lang="en-US" sz="1800" dirty="0"/>
          </a:p>
        </p:txBody>
      </p:sp>
    </p:spTree>
    <p:extLst>
      <p:ext uri="{BB962C8B-B14F-4D97-AF65-F5344CB8AC3E}">
        <p14:creationId xmlns:p14="http://schemas.microsoft.com/office/powerpoint/2010/main" val="23767063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a:t>5 Steps to a Basic Marketing Plan</a:t>
            </a:r>
          </a:p>
        </p:txBody>
      </p:sp>
      <p:sp>
        <p:nvSpPr>
          <p:cNvPr id="93" name="Shape 93"/>
          <p:cNvSpPr txBox="1">
            <a:spLocks noGrp="1"/>
          </p:cNvSpPr>
          <p:nvPr>
            <p:ph type="body" idx="1"/>
          </p:nvPr>
        </p:nvSpPr>
        <p:spPr>
          <a:xfrm>
            <a:off x="471900" y="1919075"/>
            <a:ext cx="8222100" cy="3001268"/>
          </a:xfrm>
          <a:prstGeom prst="rect">
            <a:avLst/>
          </a:prstGeom>
        </p:spPr>
        <p:txBody>
          <a:bodyPr lIns="91425" tIns="91425" rIns="91425" bIns="91425" anchor="t" anchorCtr="0">
            <a:noAutofit/>
          </a:bodyPr>
          <a:lstStyle/>
          <a:p>
            <a:pPr marL="342900" lvl="0" indent="-342900">
              <a:buClr>
                <a:srgbClr val="B31166"/>
              </a:buClr>
              <a:buFont typeface="+mj-lt"/>
              <a:buAutoNum type="arabicPeriod"/>
            </a:pPr>
            <a:r>
              <a:rPr lang="en" sz="1800" dirty="0">
                <a:solidFill>
                  <a:prstClr val="black">
                    <a:lumMod val="75000"/>
                    <a:lumOff val="25000"/>
                  </a:prstClr>
                </a:solidFill>
              </a:rPr>
              <a:t>Choose and describe your target market.</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b="1" dirty="0">
                <a:solidFill>
                  <a:prstClr val="black">
                    <a:lumMod val="75000"/>
                    <a:lumOff val="25000"/>
                  </a:prstClr>
                </a:solidFill>
              </a:rPr>
              <a:t>Describe the services you offer for this group, in terms that really attract customers.</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dirty="0">
                <a:solidFill>
                  <a:prstClr val="black">
                    <a:lumMod val="75000"/>
                    <a:lumOff val="25000"/>
                  </a:prstClr>
                </a:solidFill>
              </a:rPr>
              <a:t>Identify your competition and how you can overcome it.</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dirty="0">
                <a:solidFill>
                  <a:prstClr val="black">
                    <a:lumMod val="75000"/>
                    <a:lumOff val="25000"/>
                  </a:prstClr>
                </a:solidFill>
              </a:rPr>
              <a:t>Pick a few promotional strategies that will reach your chosen target.</a:t>
            </a:r>
          </a:p>
          <a:p>
            <a:pPr lvl="0">
              <a:buClr>
                <a:srgbClr val="B31166"/>
              </a:buClr>
              <a:buFont typeface="+mj-lt"/>
              <a:buAutoNum type="arabicPeriod"/>
            </a:pPr>
            <a:endParaRPr lang="en" sz="1200" dirty="0">
              <a:solidFill>
                <a:prstClr val="black">
                  <a:lumMod val="75000"/>
                  <a:lumOff val="25000"/>
                </a:prstClr>
              </a:solidFill>
            </a:endParaRPr>
          </a:p>
          <a:p>
            <a:pPr marL="342900" lvl="0" indent="-342900">
              <a:buClr>
                <a:srgbClr val="B31166"/>
              </a:buClr>
              <a:buFont typeface="+mj-lt"/>
              <a:buAutoNum type="arabicPeriod"/>
            </a:pPr>
            <a:r>
              <a:rPr lang="en" sz="1800" dirty="0">
                <a:solidFill>
                  <a:prstClr val="black">
                    <a:lumMod val="75000"/>
                    <a:lumOff val="25000"/>
                  </a:prstClr>
                </a:solidFill>
              </a:rPr>
              <a:t>Establish measurable goals.                                             </a:t>
            </a:r>
          </a:p>
          <a:p>
            <a:pPr lvl="0">
              <a:buClr>
                <a:srgbClr val="B31166"/>
              </a:buClr>
              <a:buNone/>
            </a:pPr>
            <a:endParaRPr lang="en" sz="1200" dirty="0">
              <a:solidFill>
                <a:prstClr val="black">
                  <a:lumMod val="75000"/>
                  <a:lumOff val="25000"/>
                </a:prstClr>
              </a:solidFill>
            </a:endParaRPr>
          </a:p>
          <a:p>
            <a:pPr lvl="0" algn="r">
              <a:buClr>
                <a:srgbClr val="B31166"/>
              </a:buClr>
              <a:buNone/>
            </a:pPr>
            <a:r>
              <a:rPr lang="en" sz="1800" dirty="0">
                <a:solidFill>
                  <a:prstClr val="black">
                    <a:lumMod val="75000"/>
                    <a:lumOff val="25000"/>
                  </a:prstClr>
                </a:solidFill>
              </a:rPr>
              <a:t>--</a:t>
            </a:r>
            <a:r>
              <a:rPr lang="en" sz="1800" i="1" dirty="0">
                <a:solidFill>
                  <a:prstClr val="black">
                    <a:lumMod val="75000"/>
                    <a:lumOff val="25000"/>
                  </a:prstClr>
                </a:solidFill>
              </a:rPr>
              <a:t>The Accidental Library Marketer</a:t>
            </a:r>
          </a:p>
        </p:txBody>
      </p:sp>
    </p:spTree>
    <p:extLst>
      <p:ext uri="{BB962C8B-B14F-4D97-AF65-F5344CB8AC3E}">
        <p14:creationId xmlns:p14="http://schemas.microsoft.com/office/powerpoint/2010/main" val="260755033"/>
      </p:ext>
    </p:extLst>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prstGeom prst="rect">
            <a:avLst/>
          </a:prstGeom>
        </p:spPr>
        <p:txBody>
          <a:bodyPr lIns="91425" tIns="91425" rIns="91425" bIns="91425" anchor="b" anchorCtr="0">
            <a:noAutofit/>
          </a:bodyPr>
          <a:lstStyle/>
          <a:p>
            <a:pPr lvl="0">
              <a:spcBef>
                <a:spcPts val="0"/>
              </a:spcBef>
              <a:buNone/>
            </a:pPr>
            <a:r>
              <a:rPr lang="en"/>
              <a:t>Service Description</a:t>
            </a:r>
          </a:p>
        </p:txBody>
      </p:sp>
      <p:sp>
        <p:nvSpPr>
          <p:cNvPr id="99" name="Shape 99"/>
          <p:cNvSpPr txBox="1">
            <a:spLocks noGrp="1"/>
          </p:cNvSpPr>
          <p:nvPr>
            <p:ph type="body" idx="1"/>
          </p:nvPr>
        </p:nvSpPr>
        <p:spPr>
          <a:prstGeom prst="rect">
            <a:avLst/>
          </a:prstGeom>
        </p:spPr>
        <p:txBody>
          <a:bodyPr lIns="91425" tIns="91425" rIns="91425" bIns="91425" anchor="t" anchorCtr="0">
            <a:noAutofit/>
          </a:bodyPr>
          <a:lstStyle/>
          <a:p>
            <a:pPr lvl="0" rtl="0">
              <a:spcBef>
                <a:spcPts val="0"/>
              </a:spcBef>
              <a:buNone/>
            </a:pPr>
            <a:r>
              <a:rPr lang="en" sz="1800" dirty="0"/>
              <a:t>States what the service </a:t>
            </a:r>
            <a:r>
              <a:rPr lang="en" sz="1800" dirty="0" smtClean="0"/>
              <a:t>is,</a:t>
            </a:r>
            <a:endParaRPr lang="en" sz="1800" dirty="0"/>
          </a:p>
          <a:p>
            <a:pPr lvl="0" rtl="0">
              <a:spcBef>
                <a:spcPts val="0"/>
              </a:spcBef>
              <a:buNone/>
            </a:pPr>
            <a:r>
              <a:rPr lang="en" sz="1800" dirty="0"/>
              <a:t>For whom service is </a:t>
            </a:r>
            <a:r>
              <a:rPr lang="en" sz="1800" dirty="0" smtClean="0"/>
              <a:t>intended,</a:t>
            </a:r>
            <a:endParaRPr lang="en" sz="1800" dirty="0"/>
          </a:p>
          <a:p>
            <a:pPr lvl="0" rtl="0">
              <a:spcBef>
                <a:spcPts val="0"/>
              </a:spcBef>
              <a:buNone/>
            </a:pPr>
            <a:r>
              <a:rPr lang="en" sz="1800" dirty="0"/>
              <a:t>What benefit the service offers the </a:t>
            </a:r>
            <a:r>
              <a:rPr lang="en" sz="1800" dirty="0" smtClean="0"/>
              <a:t>user.</a:t>
            </a:r>
            <a:endParaRPr lang="en" sz="1800" dirty="0"/>
          </a:p>
          <a:p>
            <a:pPr lvl="0" algn="r">
              <a:spcBef>
                <a:spcPts val="0"/>
              </a:spcBef>
              <a:buNone/>
            </a:pPr>
            <a:r>
              <a:rPr lang="en" sz="1800" dirty="0" smtClean="0"/>
              <a:t>					           --</a:t>
            </a:r>
            <a:r>
              <a:rPr lang="en" sz="1800" i="1" dirty="0" smtClean="0"/>
              <a:t>Blueprint </a:t>
            </a:r>
            <a:r>
              <a:rPr lang="en" sz="1800" i="1" dirty="0"/>
              <a:t>for Your Library Marketing </a:t>
            </a:r>
            <a:r>
              <a:rPr lang="en" sz="1800" i="1" dirty="0" smtClean="0"/>
              <a:t>Plan</a:t>
            </a:r>
            <a:endParaRPr lang="en" sz="1800" i="1" dirty="0"/>
          </a:p>
        </p:txBody>
      </p:sp>
    </p:spTree>
  </p:cSld>
  <p:clrMapOvr>
    <a:masterClrMapping/>
  </p:clrMapOvr>
  <p:transition spd="slow">
    <p:cu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 Boardroom</Template>
  <TotalTime>1972</TotalTime>
  <Words>918</Words>
  <Application>Microsoft Office PowerPoint</Application>
  <PresentationFormat>On-screen Show (16:9)</PresentationFormat>
  <Paragraphs>165</Paragraphs>
  <Slides>26</Slides>
  <Notes>19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Wingdings 3</vt:lpstr>
      <vt:lpstr>Roboto</vt:lpstr>
      <vt:lpstr>Wingdings</vt:lpstr>
      <vt:lpstr>Century Gothic</vt:lpstr>
      <vt:lpstr>Ion Boardroom</vt:lpstr>
      <vt:lpstr>Marketing Plans Made Easy(er)</vt:lpstr>
      <vt:lpstr>What is a Marketing Plan?</vt:lpstr>
      <vt:lpstr>Why Have a Marketing Plan?</vt:lpstr>
      <vt:lpstr>5 Steps to a Basic Marketing Plan</vt:lpstr>
      <vt:lpstr>5 Steps to a Basic Marketing Plan</vt:lpstr>
      <vt:lpstr>Activity</vt:lpstr>
      <vt:lpstr>Target Market Groups</vt:lpstr>
      <vt:lpstr>5 Steps to a Basic Marketing Plan</vt:lpstr>
      <vt:lpstr>Service Description</vt:lpstr>
      <vt:lpstr>Activity</vt:lpstr>
      <vt:lpstr>Services</vt:lpstr>
      <vt:lpstr>5 Steps to a Basic Marketing Plan</vt:lpstr>
      <vt:lpstr>Activity</vt:lpstr>
      <vt:lpstr>5 Words</vt:lpstr>
      <vt:lpstr>3 Strengths</vt:lpstr>
      <vt:lpstr>5 Steps to a Basic Marketing Plan</vt:lpstr>
      <vt:lpstr>PowerPoint Presentation</vt:lpstr>
      <vt:lpstr>Activity</vt:lpstr>
      <vt:lpstr>PowerPoint Presentation</vt:lpstr>
      <vt:lpstr>PowerPoint Presentation</vt:lpstr>
      <vt:lpstr>PowerPoint Presentation</vt:lpstr>
      <vt:lpstr>5 Steps to a Basic Marketing Plan</vt:lpstr>
      <vt:lpstr>Goals for 2016-17</vt:lpstr>
      <vt:lpstr>Plans Change, But Keep You on Course</vt:lpstr>
      <vt:lpstr>Things I’ve Learned Along the Way</vt:lpstr>
      <vt:lpstr>Resources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Librarians and Marketing?!?!</dc:title>
  <dc:creator>Girton, Carrie Ms.</dc:creator>
  <cp:lastModifiedBy>Carrie Girton</cp:lastModifiedBy>
  <cp:revision>23</cp:revision>
  <cp:lastPrinted>2016-06-30T20:38:06Z</cp:lastPrinted>
  <dcterms:modified xsi:type="dcterms:W3CDTF">2017-05-19T01:54:15Z</dcterms:modified>
</cp:coreProperties>
</file>