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6.xml" ContentType="application/vnd.openxmlformats-officedocument.presentationml.notesSl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6.xml" ContentType="application/vnd.openxmlformats-officedocument.drawingml.chart+xml"/>
  <Override PartName="/ppt/charts/colors60.xml" ContentType="application/vnd.ms-office.chartcolorstyle+xml"/>
  <Override PartName="/ppt/charts/style6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</p:sldMasterIdLst>
  <p:notesMasterIdLst>
    <p:notesMasterId r:id="rId31"/>
  </p:notesMasterIdLst>
  <p:sldIdLst>
    <p:sldId id="256" r:id="rId3"/>
    <p:sldId id="285" r:id="rId4"/>
    <p:sldId id="264" r:id="rId5"/>
    <p:sldId id="266" r:id="rId6"/>
    <p:sldId id="265" r:id="rId7"/>
    <p:sldId id="257" r:id="rId8"/>
    <p:sldId id="258" r:id="rId9"/>
    <p:sldId id="267" r:id="rId10"/>
    <p:sldId id="259" r:id="rId11"/>
    <p:sldId id="262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4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6" r:id="rId29"/>
    <p:sldId id="284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4707" autoAdjust="0"/>
  </p:normalViewPr>
  <p:slideViewPr>
    <p:cSldViewPr snapToGrid="0">
      <p:cViewPr varScale="1">
        <p:scale>
          <a:sx n="74" d="100"/>
          <a:sy n="74" d="100"/>
        </p:scale>
        <p:origin x="9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urstsj\Documents\publish\getitnowdatadump2014-2015S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ssner\Desktop\getitnowdatadump2014-20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ssner\Desktop\getitnowdatadump2014-201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ssner\Desktop\getitnowdatadump2014-2015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ssner\Desktop\getitnowdatadump2014-201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0.xml"/><Relationship Id="rId2" Type="http://schemas.microsoft.com/office/2011/relationships/chartStyle" Target="style60.xml"/><Relationship Id="rId1" Type="http://schemas.openxmlformats.org/officeDocument/2006/relationships/oleObject" Target="file:///C:\Users\messner\Desktop\getitnowdatadump2014-2015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ssner\Desktop\getitnowdatadump2014-201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ssner\Desktop\getitnowdatadump2014-2015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# of Requests  per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Publisher 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(with more than 1 request)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Sheet2!$A$46:$A$59</c:f>
              <c:strCache>
                <c:ptCount val="14"/>
                <c:pt idx="0">
                  <c:v>Taylor &amp; Francis (US &amp; UK) 49</c:v>
                </c:pt>
                <c:pt idx="1">
                  <c:v>WoltersKluwer 23</c:v>
                </c:pt>
                <c:pt idx="2">
                  <c:v>Elsevier 12</c:v>
                </c:pt>
                <c:pt idx="3">
                  <c:v>Nature Publishing Group 11</c:v>
                </c:pt>
                <c:pt idx="4">
                  <c:v>Wiley 9</c:v>
                </c:pt>
                <c:pt idx="5">
                  <c:v>Oxford University Press 6</c:v>
                </c:pt>
                <c:pt idx="6">
                  <c:v>SAGE Publications (UK &amp; US) 6</c:v>
                </c:pt>
                <c:pt idx="7">
                  <c:v>Informa Healthcare 5</c:v>
                </c:pt>
                <c:pt idx="8">
                  <c:v>Bentham Science 5</c:v>
                </c:pt>
                <c:pt idx="9">
                  <c:v>SLACK, Inc 5</c:v>
                </c:pt>
                <c:pt idx="10">
                  <c:v>Cambridge University Press 4</c:v>
                </c:pt>
                <c:pt idx="11">
                  <c:v>Karger 4</c:v>
                </c:pt>
                <c:pt idx="12">
                  <c:v>Springer 2</c:v>
                </c:pt>
                <c:pt idx="13">
                  <c:v>Royal Society of Chemistry 2</c:v>
                </c:pt>
              </c:strCache>
            </c:strRef>
          </c:cat>
          <c:val>
            <c:numRef>
              <c:f>Sheet2!$B$46:$B$59</c:f>
              <c:numCache>
                <c:formatCode>General</c:formatCode>
                <c:ptCount val="14"/>
                <c:pt idx="0">
                  <c:v>49</c:v>
                </c:pt>
                <c:pt idx="1">
                  <c:v>23</c:v>
                </c:pt>
                <c:pt idx="2">
                  <c:v>12</c:v>
                </c:pt>
                <c:pt idx="3">
                  <c:v>11</c:v>
                </c:pt>
                <c:pt idx="4">
                  <c:v>9</c:v>
                </c:pt>
                <c:pt idx="5">
                  <c:v>6</c:v>
                </c:pt>
                <c:pt idx="6">
                  <c:v>6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4</c:v>
                </c:pt>
                <c:pt idx="11">
                  <c:v>4</c:v>
                </c:pt>
                <c:pt idx="12">
                  <c:v>2</c:v>
                </c:pt>
                <c:pt idx="1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678-4F27-B393-C07D3B50D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9877056"/>
        <c:axId val="189881368"/>
      </c:barChart>
      <c:catAx>
        <c:axId val="18987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81368"/>
        <c:crosses val="autoZero"/>
        <c:auto val="1"/>
        <c:lblAlgn val="ctr"/>
        <c:lblOffset val="100"/>
        <c:noMultiLvlLbl val="0"/>
      </c:catAx>
      <c:valAx>
        <c:axId val="189881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77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use</a:t>
            </a:r>
            <a:r>
              <a:rPr lang="en-US" baseline="0" dirty="0"/>
              <a:t> of GIN service by status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49-4341-8367-50946EB8FC5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49-4341-8367-50946EB8FC5B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D49-4341-8367-50946EB8FC5B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D49-4341-8367-50946EB8FC5B}"/>
              </c:ext>
            </c:extLst>
          </c:dPt>
          <c:cat>
            <c:strRef>
              <c:f>'[getitnowdatadump2014-2015.xlsx]Sheet2'!$F$1:$F$4</c:f>
              <c:strCache>
                <c:ptCount val="4"/>
                <c:pt idx="0">
                  <c:v>faculty (15)</c:v>
                </c:pt>
                <c:pt idx="1">
                  <c:v>staff (3)</c:v>
                </c:pt>
                <c:pt idx="2">
                  <c:v>grads (45)</c:v>
                </c:pt>
                <c:pt idx="3">
                  <c:v>undergrads (103)</c:v>
                </c:pt>
              </c:strCache>
            </c:strRef>
          </c:cat>
          <c:val>
            <c:numRef>
              <c:f>'[getitnowdatadump2014-2015.xlsx]Sheet2'!$G$1:$G$4</c:f>
              <c:numCache>
                <c:formatCode>General</c:formatCode>
                <c:ptCount val="4"/>
                <c:pt idx="0">
                  <c:v>15</c:v>
                </c:pt>
                <c:pt idx="1">
                  <c:v>3</c:v>
                </c:pt>
                <c:pt idx="2">
                  <c:v>45</c:v>
                </c:pt>
                <c:pt idx="3">
                  <c:v>103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D49-4341-8367-50946EB8FC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6457521497747438"/>
          <c:y val="0.28298556430446198"/>
          <c:w val="0.23234018762000228"/>
          <c:h val="0.4827388480717382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composition</a:t>
            </a:r>
            <a:r>
              <a:rPr lang="en-US" baseline="0" dirty="0" smtClean="0"/>
              <a:t> of campus populations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116-4F05-867C-34705B5FAFE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116-4F05-867C-34705B5FAFE6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116-4F05-867C-34705B5FAFE6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116-4F05-867C-34705B5FAFE6}"/>
              </c:ext>
            </c:extLst>
          </c:dPt>
          <c:cat>
            <c:strRef>
              <c:f>'[getitnowdatadump2014-2015.xlsx]Sheet2'!$F$10:$F$13</c:f>
              <c:strCache>
                <c:ptCount val="4"/>
                <c:pt idx="0">
                  <c:v>faculty (1542)</c:v>
                </c:pt>
                <c:pt idx="1">
                  <c:v>staff (3554)</c:v>
                </c:pt>
                <c:pt idx="2">
                  <c:v>grads (2520)</c:v>
                </c:pt>
                <c:pt idx="3">
                  <c:v>undergrads (16357)</c:v>
                </c:pt>
              </c:strCache>
            </c:strRef>
          </c:cat>
          <c:val>
            <c:numRef>
              <c:f>'[getitnowdatadump2014-2015.xlsx]Sheet2'!$G$10:$G$13</c:f>
              <c:numCache>
                <c:formatCode>General</c:formatCode>
                <c:ptCount val="4"/>
                <c:pt idx="0">
                  <c:v>1542</c:v>
                </c:pt>
                <c:pt idx="1">
                  <c:v>3354</c:v>
                </c:pt>
                <c:pt idx="2">
                  <c:v>2520</c:v>
                </c:pt>
                <c:pt idx="3">
                  <c:v>16357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116-4F05-867C-34705B5FAF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587773403324587"/>
          <c:y val="0.19460765680152051"/>
          <c:w val="0.16046675415573047"/>
          <c:h val="0.5615226717349985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488495744971839E-2"/>
          <c:y val="9.5992381753804423E-2"/>
          <c:w val="0.39661079798133086"/>
          <c:h val="0.8037975645449190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07D-40A4-B09B-2945F1152E4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07D-40A4-B09B-2945F1152E4D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07D-40A4-B09B-2945F1152E4D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07D-40A4-B09B-2945F1152E4D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607D-40A4-B09B-2945F1152E4D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607D-40A4-B09B-2945F1152E4D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607D-40A4-B09B-2945F1152E4D}"/>
              </c:ext>
            </c:extLst>
          </c:dPt>
          <c:dPt>
            <c:idx val="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607D-40A4-B09B-2945F1152E4D}"/>
              </c:ext>
            </c:extLst>
          </c:dPt>
          <c:dPt>
            <c:idx val="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607D-40A4-B09B-2945F1152E4D}"/>
              </c:ext>
            </c:extLst>
          </c:dPt>
          <c:dPt>
            <c:idx val="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607D-40A4-B09B-2945F1152E4D}"/>
              </c:ext>
            </c:extLst>
          </c:dPt>
          <c:dPt>
            <c:idx val="1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607D-40A4-B09B-2945F1152E4D}"/>
              </c:ext>
            </c:extLst>
          </c:dPt>
          <c:dPt>
            <c:idx val="1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607D-40A4-B09B-2945F1152E4D}"/>
              </c:ext>
            </c:extLst>
          </c:dPt>
          <c:dPt>
            <c:idx val="12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607D-40A4-B09B-2945F1152E4D}"/>
              </c:ext>
            </c:extLst>
          </c:dPt>
          <c:dPt>
            <c:idx val="1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607D-40A4-B09B-2945F1152E4D}"/>
              </c:ext>
            </c:extLst>
          </c:dPt>
          <c:dPt>
            <c:idx val="14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607D-40A4-B09B-2945F1152E4D}"/>
              </c:ext>
            </c:extLst>
          </c:dPt>
          <c:dPt>
            <c:idx val="15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607D-40A4-B09B-2945F1152E4D}"/>
              </c:ext>
            </c:extLst>
          </c:dPt>
          <c:dPt>
            <c:idx val="16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607D-40A4-B09B-2945F1152E4D}"/>
              </c:ext>
            </c:extLst>
          </c:dPt>
          <c:dPt>
            <c:idx val="17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607D-40A4-B09B-2945F1152E4D}"/>
              </c:ext>
            </c:extLst>
          </c:dPt>
          <c:dPt>
            <c:idx val="18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607D-40A4-B09B-2945F1152E4D}"/>
              </c:ext>
            </c:extLst>
          </c:dPt>
          <c:dPt>
            <c:idx val="19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607D-40A4-B09B-2945F1152E4D}"/>
              </c:ext>
            </c:extLst>
          </c:dPt>
          <c:dPt>
            <c:idx val="20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607D-40A4-B09B-2945F1152E4D}"/>
              </c:ext>
            </c:extLst>
          </c:dPt>
          <c:dPt>
            <c:idx val="2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607D-40A4-B09B-2945F1152E4D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607D-40A4-B09B-2945F1152E4D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607D-40A4-B09B-2945F1152E4D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607D-40A4-B09B-2945F1152E4D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607D-40A4-B09B-2945F1152E4D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607D-40A4-B09B-2945F1152E4D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607D-40A4-B09B-2945F1152E4D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607D-40A4-B09B-2945F1152E4D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607D-40A4-B09B-2945F1152E4D}"/>
              </c:ext>
            </c:extLst>
          </c:dPt>
          <c:dPt>
            <c:idx val="3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D-607D-40A4-B09B-2945F1152E4D}"/>
              </c:ext>
            </c:extLst>
          </c:dPt>
          <c:dPt>
            <c:idx val="3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F-607D-40A4-B09B-2945F1152E4D}"/>
              </c:ext>
            </c:extLst>
          </c:dPt>
          <c:dPt>
            <c:idx val="32"/>
            <c:bubble3D val="0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1-607D-40A4-B09B-2945F1152E4D}"/>
              </c:ext>
            </c:extLst>
          </c:dPt>
          <c:dPt>
            <c:idx val="33"/>
            <c:bubble3D val="0"/>
            <c:spPr>
              <a:solidFill>
                <a:schemeClr val="accent4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3-607D-40A4-B09B-2945F1152E4D}"/>
              </c:ext>
            </c:extLst>
          </c:dPt>
          <c:dPt>
            <c:idx val="34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5-607D-40A4-B09B-2945F1152E4D}"/>
              </c:ext>
            </c:extLst>
          </c:dPt>
          <c:dPt>
            <c:idx val="35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7-607D-40A4-B09B-2945F1152E4D}"/>
              </c:ext>
            </c:extLst>
          </c:dPt>
          <c:dPt>
            <c:idx val="36"/>
            <c:bubble3D val="0"/>
            <c:spPr>
              <a:solidFill>
                <a:schemeClr val="accent1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9-607D-40A4-B09B-2945F1152E4D}"/>
              </c:ext>
            </c:extLst>
          </c:dPt>
          <c:dPt>
            <c:idx val="37"/>
            <c:bubble3D val="0"/>
            <c:spPr>
              <a:solidFill>
                <a:schemeClr val="accent2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B-607D-40A4-B09B-2945F1152E4D}"/>
              </c:ext>
            </c:extLst>
          </c:dPt>
          <c:dPt>
            <c:idx val="38"/>
            <c:bubble3D val="0"/>
            <c:spPr>
              <a:solidFill>
                <a:schemeClr val="accent3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D-607D-40A4-B09B-2945F1152E4D}"/>
              </c:ext>
            </c:extLst>
          </c:dPt>
          <c:dPt>
            <c:idx val="39"/>
            <c:bubble3D val="0"/>
            <c:spPr>
              <a:solidFill>
                <a:schemeClr val="accent4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4F-607D-40A4-B09B-2945F1152E4D}"/>
              </c:ext>
            </c:extLst>
          </c:dPt>
          <c:dPt>
            <c:idx val="40"/>
            <c:bubble3D val="0"/>
            <c:spPr>
              <a:solidFill>
                <a:schemeClr val="accent5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1-607D-40A4-B09B-2945F1152E4D}"/>
              </c:ext>
            </c:extLst>
          </c:dPt>
          <c:dPt>
            <c:idx val="41"/>
            <c:bubble3D val="0"/>
            <c:spPr>
              <a:solidFill>
                <a:schemeClr val="accent6">
                  <a:lumMod val="70000"/>
                  <a:lumOff val="3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3-607D-40A4-B09B-2945F1152E4D}"/>
              </c:ext>
            </c:extLst>
          </c:dPt>
          <c:dPt>
            <c:idx val="42"/>
            <c:bubble3D val="0"/>
            <c:spPr>
              <a:solidFill>
                <a:schemeClr val="accent1">
                  <a:lumMod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55-607D-40A4-B09B-2945F1152E4D}"/>
              </c:ext>
            </c:extLst>
          </c:dPt>
          <c:cat>
            <c:strRef>
              <c:f>'[getitnowdatadump2014-2015.xlsx]Sheet1'!$M$177:$M$219</c:f>
              <c:strCache>
                <c:ptCount val="43"/>
                <c:pt idx="0">
                  <c:v>biology 26</c:v>
                </c:pt>
                <c:pt idx="1">
                  <c:v>nursing 26</c:v>
                </c:pt>
                <c:pt idx="2">
                  <c:v>psychology 26</c:v>
                </c:pt>
                <c:pt idx="3">
                  <c:v>kinesiology and health 11</c:v>
                </c:pt>
                <c:pt idx="4">
                  <c:v>microbiology 10</c:v>
                </c:pt>
                <c:pt idx="5">
                  <c:v>sociology and gerontology 10</c:v>
                </c:pt>
                <c:pt idx="6">
                  <c:v>speech pathology and audiology 10</c:v>
                </c:pt>
                <c:pt idx="7">
                  <c:v>teacher education 6</c:v>
                </c:pt>
                <c:pt idx="8">
                  <c:v>premedical studies 5</c:v>
                </c:pt>
                <c:pt idx="9">
                  <c:v>accountancy 3</c:v>
                </c:pt>
                <c:pt idx="10">
                  <c:v>chemistry 3</c:v>
                </c:pt>
                <c:pt idx="11">
                  <c:v>philosophy 3</c:v>
                </c:pt>
                <c:pt idx="12">
                  <c:v>political science 3</c:v>
                </c:pt>
                <c:pt idx="13">
                  <c:v>chinese 2</c:v>
                </c:pt>
                <c:pt idx="14">
                  <c:v>engineering technology 2</c:v>
                </c:pt>
                <c:pt idx="15">
                  <c:v>environmental science 2</c:v>
                </c:pt>
                <c:pt idx="16">
                  <c:v>family studies and social work 2</c:v>
                </c:pt>
                <c:pt idx="17">
                  <c:v>finance 2</c:v>
                </c:pt>
                <c:pt idx="18">
                  <c:v>french 2</c:v>
                </c:pt>
                <c:pt idx="19">
                  <c:v>geography 2</c:v>
                </c:pt>
                <c:pt idx="20">
                  <c:v>international studies 2</c:v>
                </c:pt>
                <c:pt idx="21">
                  <c:v>library 2</c:v>
                </c:pt>
                <c:pt idx="22">
                  <c:v>academic advisor 1</c:v>
                </c:pt>
                <c:pt idx="23">
                  <c:v>architecture 1</c:v>
                </c:pt>
                <c:pt idx="24">
                  <c:v>biochemistry 1</c:v>
                </c:pt>
                <c:pt idx="25">
                  <c:v>chemical engineering 1</c:v>
                </c:pt>
                <c:pt idx="26">
                  <c:v>classics 1</c:v>
                </c:pt>
                <c:pt idx="27">
                  <c:v>criminal justice 1</c:v>
                </c:pt>
                <c:pt idx="28">
                  <c:v>educational leadership 1</c:v>
                </c:pt>
                <c:pt idx="29">
                  <c:v>english 1</c:v>
                </c:pt>
                <c:pt idx="30">
                  <c:v>geology 1</c:v>
                </c:pt>
                <c:pt idx="31">
                  <c:v>health promotion 1</c:v>
                </c:pt>
                <c:pt idx="32">
                  <c:v>management 1</c:v>
                </c:pt>
                <c:pt idx="33">
                  <c:v>marketing 1</c:v>
                </c:pt>
                <c:pt idx="34">
                  <c:v>mass communication 1</c:v>
                </c:pt>
                <c:pt idx="35">
                  <c:v>mathematics 1</c:v>
                </c:pt>
                <c:pt idx="36">
                  <c:v>media journalism and film 1</c:v>
                </c:pt>
                <c:pt idx="37">
                  <c:v>nutrition 1</c:v>
                </c:pt>
                <c:pt idx="38">
                  <c:v>sport leadership and management 1</c:v>
                </c:pt>
                <c:pt idx="39">
                  <c:v>strategic communication 1</c:v>
                </c:pt>
                <c:pt idx="40">
                  <c:v>student affairs 1</c:v>
                </c:pt>
                <c:pt idx="41">
                  <c:v>undeclared 1</c:v>
                </c:pt>
                <c:pt idx="42">
                  <c:v>university studies 1</c:v>
                </c:pt>
              </c:strCache>
            </c:strRef>
          </c:cat>
          <c:val>
            <c:numRef>
              <c:f>'[getitnowdatadump2014-2015.xlsx]Sheet1'!$N$177:$N$219</c:f>
              <c:numCache>
                <c:formatCode>General</c:formatCode>
                <c:ptCount val="43"/>
                <c:pt idx="0">
                  <c:v>26</c:v>
                </c:pt>
                <c:pt idx="1">
                  <c:v>26</c:v>
                </c:pt>
                <c:pt idx="2">
                  <c:v>26</c:v>
                </c:pt>
                <c:pt idx="3">
                  <c:v>11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6</c:v>
                </c:pt>
                <c:pt idx="8">
                  <c:v>5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2</c:v>
                </c:pt>
                <c:pt idx="21">
                  <c:v>2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56-607D-40A4-B09B-2945F1152E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13"/>
        <c:delete val="1"/>
      </c:legendEntry>
      <c:legendEntry>
        <c:idx val="14"/>
        <c:delete val="1"/>
      </c:legendEntry>
      <c:legendEntry>
        <c:idx val="15"/>
        <c:delete val="1"/>
      </c:legendEntry>
      <c:legendEntry>
        <c:idx val="16"/>
        <c:delete val="1"/>
      </c:legendEntry>
      <c:legendEntry>
        <c:idx val="17"/>
        <c:delete val="1"/>
      </c:legendEntry>
      <c:legendEntry>
        <c:idx val="18"/>
        <c:delete val="1"/>
      </c:legendEntry>
      <c:legendEntry>
        <c:idx val="19"/>
        <c:delete val="1"/>
      </c:legendEntry>
      <c:legendEntry>
        <c:idx val="20"/>
        <c:delete val="1"/>
      </c:legendEntry>
      <c:legendEntry>
        <c:idx val="21"/>
        <c:delete val="1"/>
      </c:legendEntry>
      <c:legendEntry>
        <c:idx val="22"/>
        <c:delete val="1"/>
      </c:legendEntry>
      <c:legendEntry>
        <c:idx val="23"/>
        <c:delete val="1"/>
      </c:legendEntry>
      <c:legendEntry>
        <c:idx val="24"/>
        <c:delete val="1"/>
      </c:legendEntry>
      <c:legendEntry>
        <c:idx val="25"/>
        <c:delete val="1"/>
      </c:legendEntry>
      <c:legendEntry>
        <c:idx val="26"/>
        <c:delete val="1"/>
      </c:legendEntry>
      <c:legendEntry>
        <c:idx val="27"/>
        <c:delete val="1"/>
      </c:legendEntry>
      <c:legendEntry>
        <c:idx val="28"/>
        <c:delete val="1"/>
      </c:legendEntry>
      <c:legendEntry>
        <c:idx val="29"/>
        <c:delete val="1"/>
      </c:legendEntry>
      <c:legendEntry>
        <c:idx val="30"/>
        <c:delete val="1"/>
      </c:legendEntry>
      <c:legendEntry>
        <c:idx val="31"/>
        <c:delete val="1"/>
      </c:legendEntry>
      <c:legendEntry>
        <c:idx val="32"/>
        <c:delete val="1"/>
      </c:legendEntry>
      <c:legendEntry>
        <c:idx val="33"/>
        <c:delete val="1"/>
      </c:legendEntry>
      <c:legendEntry>
        <c:idx val="34"/>
        <c:delete val="1"/>
      </c:legendEntry>
      <c:legendEntry>
        <c:idx val="35"/>
        <c:delete val="1"/>
      </c:legendEntry>
      <c:legendEntry>
        <c:idx val="36"/>
        <c:delete val="1"/>
      </c:legendEntry>
      <c:legendEntry>
        <c:idx val="37"/>
        <c:delete val="1"/>
      </c:legendEntry>
      <c:legendEntry>
        <c:idx val="38"/>
        <c:delete val="1"/>
      </c:legendEntry>
      <c:legendEntry>
        <c:idx val="39"/>
        <c:delete val="1"/>
      </c:legendEntry>
      <c:legendEntry>
        <c:idx val="40"/>
        <c:delete val="1"/>
      </c:legendEntry>
      <c:legendEntry>
        <c:idx val="41"/>
        <c:delete val="1"/>
      </c:legendEntry>
      <c:legendEntry>
        <c:idx val="42"/>
        <c:delete val="1"/>
      </c:legendEntry>
      <c:layout>
        <c:manualLayout>
          <c:xMode val="edge"/>
          <c:yMode val="edge"/>
          <c:x val="0.48147943244964991"/>
          <c:y val="0.13236666937251401"/>
          <c:w val="0.38538287650808961"/>
          <c:h val="0.747957220553616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age of requested articles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'[getitnowdatadump2014-2015.xlsx]Sheet1'!$Y$169</c:f>
              <c:strCache>
                <c:ptCount val="1"/>
                <c:pt idx="0">
                  <c:v>number of articles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'[getitnowdatadump2014-2015.xlsx]Sheet1'!$X$170:$X$213</c:f>
              <c:numCache>
                <c:formatCode>General</c:formatCode>
                <c:ptCount val="44"/>
                <c:pt idx="0">
                  <c:v>1972</c:v>
                </c:pt>
                <c:pt idx="1">
                  <c:v>1973</c:v>
                </c:pt>
                <c:pt idx="2">
                  <c:v>1974</c:v>
                </c:pt>
                <c:pt idx="3">
                  <c:v>1975</c:v>
                </c:pt>
                <c:pt idx="4">
                  <c:v>1976</c:v>
                </c:pt>
                <c:pt idx="5">
                  <c:v>1977</c:v>
                </c:pt>
                <c:pt idx="6">
                  <c:v>1978</c:v>
                </c:pt>
                <c:pt idx="7">
                  <c:v>1979</c:v>
                </c:pt>
                <c:pt idx="8">
                  <c:v>1980</c:v>
                </c:pt>
                <c:pt idx="9">
                  <c:v>1981</c:v>
                </c:pt>
                <c:pt idx="10">
                  <c:v>1982</c:v>
                </c:pt>
                <c:pt idx="11">
                  <c:v>1983</c:v>
                </c:pt>
                <c:pt idx="12">
                  <c:v>1984</c:v>
                </c:pt>
                <c:pt idx="13">
                  <c:v>1985</c:v>
                </c:pt>
                <c:pt idx="14">
                  <c:v>1986</c:v>
                </c:pt>
                <c:pt idx="15">
                  <c:v>1987</c:v>
                </c:pt>
                <c:pt idx="16">
                  <c:v>1988</c:v>
                </c:pt>
                <c:pt idx="17">
                  <c:v>1989</c:v>
                </c:pt>
                <c:pt idx="18">
                  <c:v>1990</c:v>
                </c:pt>
                <c:pt idx="19">
                  <c:v>1991</c:v>
                </c:pt>
                <c:pt idx="20">
                  <c:v>1992</c:v>
                </c:pt>
                <c:pt idx="21">
                  <c:v>1993</c:v>
                </c:pt>
                <c:pt idx="22">
                  <c:v>1994</c:v>
                </c:pt>
                <c:pt idx="23">
                  <c:v>1995</c:v>
                </c:pt>
                <c:pt idx="24">
                  <c:v>1996</c:v>
                </c:pt>
                <c:pt idx="25">
                  <c:v>1997</c:v>
                </c:pt>
                <c:pt idx="26">
                  <c:v>1998</c:v>
                </c:pt>
                <c:pt idx="27">
                  <c:v>1999</c:v>
                </c:pt>
                <c:pt idx="28">
                  <c:v>2000</c:v>
                </c:pt>
                <c:pt idx="29">
                  <c:v>2001</c:v>
                </c:pt>
                <c:pt idx="30">
                  <c:v>2002</c:v>
                </c:pt>
                <c:pt idx="31">
                  <c:v>2003</c:v>
                </c:pt>
                <c:pt idx="32">
                  <c:v>2004</c:v>
                </c:pt>
                <c:pt idx="33">
                  <c:v>2005</c:v>
                </c:pt>
                <c:pt idx="34">
                  <c:v>2006</c:v>
                </c:pt>
                <c:pt idx="35">
                  <c:v>2007</c:v>
                </c:pt>
                <c:pt idx="36">
                  <c:v>2008</c:v>
                </c:pt>
                <c:pt idx="37">
                  <c:v>2009</c:v>
                </c:pt>
                <c:pt idx="38">
                  <c:v>2010</c:v>
                </c:pt>
                <c:pt idx="39">
                  <c:v>2011</c:v>
                </c:pt>
                <c:pt idx="40">
                  <c:v>2012</c:v>
                </c:pt>
                <c:pt idx="41">
                  <c:v>2013</c:v>
                </c:pt>
                <c:pt idx="42">
                  <c:v>2014</c:v>
                </c:pt>
                <c:pt idx="43">
                  <c:v>2015</c:v>
                </c:pt>
              </c:numCache>
            </c:numRef>
          </c:cat>
          <c:val>
            <c:numRef>
              <c:f>'[getitnowdatadump2014-2015.xlsx]Sheet1'!$Y$170:$Y$213</c:f>
              <c:numCache>
                <c:formatCode>General</c:formatCode>
                <c:ptCount val="4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</c:v>
                </c:pt>
                <c:pt idx="13">
                  <c:v>1</c:v>
                </c:pt>
                <c:pt idx="14">
                  <c:v>2</c:v>
                </c:pt>
                <c:pt idx="15">
                  <c:v>0</c:v>
                </c:pt>
                <c:pt idx="16">
                  <c:v>1</c:v>
                </c:pt>
                <c:pt idx="17">
                  <c:v>4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3</c:v>
                </c:pt>
                <c:pt idx="22">
                  <c:v>6</c:v>
                </c:pt>
                <c:pt idx="23">
                  <c:v>1</c:v>
                </c:pt>
                <c:pt idx="24">
                  <c:v>4</c:v>
                </c:pt>
                <c:pt idx="25">
                  <c:v>0</c:v>
                </c:pt>
                <c:pt idx="26">
                  <c:v>1</c:v>
                </c:pt>
                <c:pt idx="27">
                  <c:v>4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3</c:v>
                </c:pt>
                <c:pt idx="32">
                  <c:v>2</c:v>
                </c:pt>
                <c:pt idx="33">
                  <c:v>4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4</c:v>
                </c:pt>
                <c:pt idx="38">
                  <c:v>10</c:v>
                </c:pt>
                <c:pt idx="39">
                  <c:v>5</c:v>
                </c:pt>
                <c:pt idx="40">
                  <c:v>8</c:v>
                </c:pt>
                <c:pt idx="41">
                  <c:v>17</c:v>
                </c:pt>
                <c:pt idx="42">
                  <c:v>44</c:v>
                </c:pt>
                <c:pt idx="43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91-4C00-80F2-129C9EDC4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9877448"/>
        <c:axId val="189878232"/>
      </c:barChart>
      <c:catAx>
        <c:axId val="189877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78232"/>
        <c:crosses val="autoZero"/>
        <c:auto val="1"/>
        <c:lblAlgn val="ctr"/>
        <c:lblOffset val="100"/>
        <c:noMultiLvlLbl val="1"/>
      </c:catAx>
      <c:valAx>
        <c:axId val="189878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77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'[getitnowdatadump2014-2015.xlsx]Sheet1'!$H$2:$H$168</cx:f>
        <cx:lvl ptCount="167" formatCode="0.00">
          <cx:pt idx="0">1.25</cx:pt>
          <cx:pt idx="1">2.25</cx:pt>
          <cx:pt idx="2">1.75</cx:pt>
          <cx:pt idx="3">1.75</cx:pt>
          <cx:pt idx="4">1.75</cx:pt>
          <cx:pt idx="5">1.75</cx:pt>
          <cx:pt idx="6">0.25</cx:pt>
          <cx:pt idx="7">6</cx:pt>
          <cx:pt idx="8">9</cx:pt>
          <cx:pt idx="9">0.25</cx:pt>
          <cx:pt idx="10">5.75</cx:pt>
          <cx:pt idx="11">1.5</cx:pt>
          <cx:pt idx="12">0.25</cx:pt>
          <cx:pt idx="13">2.25</cx:pt>
          <cx:pt idx="14">1.25</cx:pt>
          <cx:pt idx="15">5.25</cx:pt>
          <cx:pt idx="16">4.75</cx:pt>
          <cx:pt idx="17">4.75</cx:pt>
          <cx:pt idx="18">3.25</cx:pt>
          <cx:pt idx="19">3.75</cx:pt>
          <cx:pt idx="20">0.25</cx:pt>
          <cx:pt idx="21">14.75</cx:pt>
          <cx:pt idx="22">14.75</cx:pt>
          <cx:pt idx="23">0.25</cx:pt>
          <cx:pt idx="24">0.5</cx:pt>
          <cx:pt idx="25">5.5</cx:pt>
          <cx:pt idx="26">2.25</cx:pt>
          <cx:pt idx="27">16</cx:pt>
          <cx:pt idx="28">11.5</cx:pt>
          <cx:pt idx="30">4.5</cx:pt>
          <cx:pt idx="31">8.25</cx:pt>
          <cx:pt idx="32">12.5</cx:pt>
          <cx:pt idx="33">13.5</cx:pt>
          <cx:pt idx="34">2.25</cx:pt>
          <cx:pt idx="36">0.5</cx:pt>
          <cx:pt idx="37">0.25</cx:pt>
          <cx:pt idx="38">0.25</cx:pt>
          <cx:pt idx="39">1.75</cx:pt>
          <cx:pt idx="40">0.25</cx:pt>
          <cx:pt idx="41">1.25</cx:pt>
          <cx:pt idx="42">8.5</cx:pt>
          <cx:pt idx="43">5</cx:pt>
          <cx:pt idx="44">0.25</cx:pt>
          <cx:pt idx="45">0.75</cx:pt>
          <cx:pt idx="46">2.75</cx:pt>
          <cx:pt idx="47">0.25</cx:pt>
          <cx:pt idx="48">2</cx:pt>
          <cx:pt idx="49">4.25</cx:pt>
          <cx:pt idx="50">5</cx:pt>
          <cx:pt idx="51">1.25</cx:pt>
          <cx:pt idx="52">0.75</cx:pt>
          <cx:pt idx="53">1.75</cx:pt>
          <cx:pt idx="54">1.75</cx:pt>
          <cx:pt idx="55">0.75</cx:pt>
          <cx:pt idx="56">3.75</cx:pt>
          <cx:pt idx="57">11</cx:pt>
          <cx:pt idx="58">14.5</cx:pt>
          <cx:pt idx="59">0.75</cx:pt>
          <cx:pt idx="60">3.25</cx:pt>
          <cx:pt idx="61">1.75</cx:pt>
          <cx:pt idx="62">4.25</cx:pt>
          <cx:pt idx="63">1.5</cx:pt>
          <cx:pt idx="64">3.5</cx:pt>
          <cx:pt idx="65">3.25</cx:pt>
          <cx:pt idx="66">3.25</cx:pt>
          <cx:pt idx="67">2</cx:pt>
          <cx:pt idx="68">3</cx:pt>
          <cx:pt idx="69">2.5</cx:pt>
          <cx:pt idx="70">3</cx:pt>
          <cx:pt idx="71">1.5</cx:pt>
          <cx:pt idx="72">0.25</cx:pt>
          <cx:pt idx="73">2</cx:pt>
          <cx:pt idx="74">1.25</cx:pt>
          <cx:pt idx="75">1.5</cx:pt>
          <cx:pt idx="76">5</cx:pt>
          <cx:pt idx="77">3.25</cx:pt>
          <cx:pt idx="78">0.25</cx:pt>
          <cx:pt idx="79">4</cx:pt>
          <cx:pt idx="80">0.5</cx:pt>
          <cx:pt idx="81">6</cx:pt>
          <cx:pt idx="82">0</cx:pt>
          <cx:pt idx="83">2.75</cx:pt>
          <cx:pt idx="84">1.5</cx:pt>
          <cx:pt idx="85">2.5</cx:pt>
          <cx:pt idx="86">7</cx:pt>
          <cx:pt idx="87">24.75</cx:pt>
          <cx:pt idx="88">7</cx:pt>
          <cx:pt idx="89">14</cx:pt>
          <cx:pt idx="90">3.25</cx:pt>
          <cx:pt idx="91">5</cx:pt>
          <cx:pt idx="92">2.5</cx:pt>
          <cx:pt idx="93">4</cx:pt>
          <cx:pt idx="94">5.75</cx:pt>
          <cx:pt idx="95">4</cx:pt>
          <cx:pt idx="96">4.75</cx:pt>
          <cx:pt idx="97">2.75</cx:pt>
          <cx:pt idx="98">3.75</cx:pt>
          <cx:pt idx="99">0</cx:pt>
          <cx:pt idx="100">0</cx:pt>
          <cx:pt idx="101">0.25</cx:pt>
          <cx:pt idx="102">8.5</cx:pt>
          <cx:pt idx="103">1.5</cx:pt>
          <cx:pt idx="104">0</cx:pt>
          <cx:pt idx="105">8.75</cx:pt>
          <cx:pt idx="106">4</cx:pt>
          <cx:pt idx="107">7.5</cx:pt>
          <cx:pt idx="108">13</cx:pt>
          <cx:pt idx="109">23.25</cx:pt>
          <cx:pt idx="110">12</cx:pt>
          <cx:pt idx="111">9.75</cx:pt>
          <cx:pt idx="112">11.25</cx:pt>
          <cx:pt idx="113">6</cx:pt>
          <cx:pt idx="114">6</cx:pt>
          <cx:pt idx="115">6</cx:pt>
          <cx:pt idx="116">0</cx:pt>
          <cx:pt idx="117">11.5</cx:pt>
          <cx:pt idx="118">0.75</cx:pt>
          <cx:pt idx="119">0.5</cx:pt>
          <cx:pt idx="120">3.25</cx:pt>
          <cx:pt idx="121">2.5</cx:pt>
          <cx:pt idx="122">3.25</cx:pt>
          <cx:pt idx="123">7.25</cx:pt>
          <cx:pt idx="124">9.75</cx:pt>
          <cx:pt idx="125">11.75</cx:pt>
          <cx:pt idx="126">0.5</cx:pt>
          <cx:pt idx="127">0</cx:pt>
          <cx:pt idx="128">0</cx:pt>
          <cx:pt idx="129">2.25</cx:pt>
          <cx:pt idx="130">0</cx:pt>
          <cx:pt idx="131">0</cx:pt>
          <cx:pt idx="132">0</cx:pt>
          <cx:pt idx="133">5.5</cx:pt>
          <cx:pt idx="134">0.25</cx:pt>
          <cx:pt idx="136">0</cx:pt>
          <cx:pt idx="137">0.5</cx:pt>
          <cx:pt idx="138">0</cx:pt>
          <cx:pt idx="139">0</cx:pt>
          <cx:pt idx="140">0.5</cx:pt>
          <cx:pt idx="141">11.5</cx:pt>
          <cx:pt idx="142">0.5</cx:pt>
          <cx:pt idx="143">0</cx:pt>
          <cx:pt idx="144">10.5</cx:pt>
          <cx:pt idx="145">13.5</cx:pt>
          <cx:pt idx="146">0.25</cx:pt>
          <cx:pt idx="147">0.75</cx:pt>
          <cx:pt idx="148">10.25</cx:pt>
          <cx:pt idx="149">1.5</cx:pt>
          <cx:pt idx="150">7.25</cx:pt>
          <cx:pt idx="151">0.25</cx:pt>
          <cx:pt idx="152">0.25</cx:pt>
          <cx:pt idx="153">15</cx:pt>
          <cx:pt idx="154">15</cx:pt>
          <cx:pt idx="155">0.5</cx:pt>
          <cx:pt idx="156">11.5</cx:pt>
          <cx:pt idx="157">12.25</cx:pt>
          <cx:pt idx="158">3</cx:pt>
          <cx:pt idx="159">1.25</cx:pt>
          <cx:pt idx="160">6.75</cx:pt>
          <cx:pt idx="161">7</cx:pt>
          <cx:pt idx="162">8.75</cx:pt>
          <cx:pt idx="163">1.25</cx:pt>
          <cx:pt idx="164">14.5</cx:pt>
          <cx:pt idx="165">11</cx:pt>
          <cx:pt idx="166">10.5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/>
            </a:pPr>
            <a:r>
              <a:rPr lang="en-US"/>
              <a:t>response time (hours after request)</a:t>
            </a:r>
          </a:p>
        </cx:rich>
      </cx:tx>
    </cx:title>
    <cx:plotArea>
      <cx:plotAreaRegion>
        <cx:series layoutId="clusteredColumn" uniqueId="{1EF55647-B47B-4C3F-B8F7-EDF78B91B094}">
          <cx:dataPt idx="8">
            <cx:spPr>
              <a:solidFill>
                <a:srgbClr val="FFFF00"/>
              </a:solidFill>
            </cx:spPr>
          </cx:dataPt>
          <cx:dataPt idx="9">
            <cx:spPr>
              <a:solidFill>
                <a:srgbClr val="FFFF00"/>
              </a:solidFill>
            </cx:spPr>
          </cx:dataPt>
          <cx:dataPt idx="10">
            <cx:spPr>
              <a:solidFill>
                <a:srgbClr val="FFFF00"/>
              </a:solidFill>
            </cx:spPr>
          </cx:dataPt>
          <cx:dataPt idx="11">
            <cx:spPr>
              <a:solidFill>
                <a:srgbClr val="FFFF00"/>
              </a:solidFill>
            </cx:spPr>
          </cx:dataPt>
          <cx:dataPt idx="12">
            <cx:spPr>
              <a:solidFill>
                <a:srgbClr val="FFC000"/>
              </a:solidFill>
            </cx:spPr>
          </cx:dataPt>
          <cx:dataPt idx="13">
            <cx:spPr>
              <a:solidFill>
                <a:srgbClr val="FFC000"/>
              </a:solidFill>
            </cx:spPr>
          </cx:dataPt>
          <cx:dataPt idx="14">
            <cx:spPr>
              <a:solidFill>
                <a:srgbClr val="FFC000"/>
              </a:solidFill>
            </cx:spPr>
          </cx:dataPt>
          <cx:dataPt idx="15">
            <cx:spPr>
              <a:solidFill>
                <a:srgbClr val="FFC000"/>
              </a:solidFill>
            </cx:spPr>
          </cx:dataPt>
          <cx:dataPt idx="23">
            <cx:spPr>
              <a:solidFill>
                <a:srgbClr val="C00000"/>
              </a:solidFill>
            </cx:spPr>
          </cx:dataPt>
          <cx:dataPt idx="24">
            <cx:spPr>
              <a:solidFill>
                <a:srgbClr val="C00000"/>
              </a:solidFill>
            </cx:spPr>
          </cx:dataPt>
          <cx:dataId val="0"/>
          <cx:layoutPr>
            <cx:binning intervalClosed="r">
              <cx:binSize val="1"/>
            </cx:binning>
          </cx:layoutPr>
        </cx:series>
      </cx:plotAreaRegion>
      <cx:axis id="0">
        <cx:catScaling gapWidth="0"/>
        <cx:tickLabels/>
        <cx:numFmt formatCode="#,##0;-#,##0" sourceLinked="0"/>
      </cx:axis>
      <cx:axis id="1">
        <cx:valScaling/>
        <cx:majorGridlines/>
        <cx:tickLabels/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# requests by month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299707819541422E-2"/>
          <c:y val="0.16708333333333336"/>
          <c:w val="0.91202733620561582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'[getitnowdatadump2014-2015.xlsx]Sheet1'!$C$176</c:f>
              <c:strCache>
                <c:ptCount val="1"/>
                <c:pt idx="0">
                  <c:v># requests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'[getitnowdatadump2014-2015.xlsx]Sheet1'!$A$177:$A$188</c:f>
              <c:numCache>
                <c:formatCode>mmm\-yy</c:formatCode>
                <c:ptCount val="12"/>
                <c:pt idx="0">
                  <c:v>41926</c:v>
                </c:pt>
                <c:pt idx="1">
                  <c:v>41957</c:v>
                </c:pt>
                <c:pt idx="2">
                  <c:v>41987</c:v>
                </c:pt>
                <c:pt idx="3">
                  <c:v>42019</c:v>
                </c:pt>
                <c:pt idx="4">
                  <c:v>42050</c:v>
                </c:pt>
                <c:pt idx="5">
                  <c:v>42078</c:v>
                </c:pt>
                <c:pt idx="6">
                  <c:v>42109</c:v>
                </c:pt>
                <c:pt idx="7">
                  <c:v>42139</c:v>
                </c:pt>
                <c:pt idx="8">
                  <c:v>42170</c:v>
                </c:pt>
                <c:pt idx="9">
                  <c:v>42200</c:v>
                </c:pt>
                <c:pt idx="10">
                  <c:v>42231</c:v>
                </c:pt>
                <c:pt idx="11">
                  <c:v>42262</c:v>
                </c:pt>
              </c:numCache>
            </c:numRef>
          </c:cat>
          <c:val>
            <c:numRef>
              <c:f>'[getitnowdatadump2014-2015.xlsx]Sheet1'!$C$177:$C$188</c:f>
              <c:numCache>
                <c:formatCode>General</c:formatCode>
                <c:ptCount val="12"/>
                <c:pt idx="0">
                  <c:v>19</c:v>
                </c:pt>
                <c:pt idx="1">
                  <c:v>14</c:v>
                </c:pt>
                <c:pt idx="2">
                  <c:v>2</c:v>
                </c:pt>
                <c:pt idx="3">
                  <c:v>4</c:v>
                </c:pt>
                <c:pt idx="4">
                  <c:v>17</c:v>
                </c:pt>
                <c:pt idx="5">
                  <c:v>27</c:v>
                </c:pt>
                <c:pt idx="6">
                  <c:v>33</c:v>
                </c:pt>
                <c:pt idx="7">
                  <c:v>14</c:v>
                </c:pt>
                <c:pt idx="8">
                  <c:v>4</c:v>
                </c:pt>
                <c:pt idx="9">
                  <c:v>2</c:v>
                </c:pt>
                <c:pt idx="10">
                  <c:v>8</c:v>
                </c:pt>
                <c:pt idx="11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376-4B83-B241-B3F5E2304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9879016"/>
        <c:axId val="189879408"/>
      </c:barChart>
      <c:dateAx>
        <c:axId val="18987901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79408"/>
        <c:crosses val="autoZero"/>
        <c:auto val="1"/>
        <c:lblOffset val="100"/>
        <c:baseTimeUnit val="months"/>
      </c:dateAx>
      <c:valAx>
        <c:axId val="189879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879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ILL by academic status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67856711150038"/>
          <c:y val="0.11719471903687269"/>
          <c:w val="0.63990915021959505"/>
          <c:h val="0.7821462176801679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FD-4970-AF52-4DA16B72D51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FD-4970-AF52-4DA16B72D51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FD-4970-AF52-4DA16B72D51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FD-4970-AF52-4DA16B72D51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0FD-4970-AF52-4DA16B72D515}"/>
              </c:ext>
            </c:extLst>
          </c:dPt>
          <c:cat>
            <c:strRef>
              <c:f>'[getitnowdatadump2014-2015.xlsx]Sheet3'!$A$4:$A$8</c:f>
              <c:strCache>
                <c:ptCount val="5"/>
                <c:pt idx="0">
                  <c:v>faculty</c:v>
                </c:pt>
                <c:pt idx="1">
                  <c:v>staff</c:v>
                </c:pt>
                <c:pt idx="2">
                  <c:v>grads</c:v>
                </c:pt>
                <c:pt idx="3">
                  <c:v>undergrads</c:v>
                </c:pt>
                <c:pt idx="4">
                  <c:v>distance ed</c:v>
                </c:pt>
              </c:strCache>
            </c:strRef>
          </c:cat>
          <c:val>
            <c:numRef>
              <c:f>'[getitnowdatadump2014-2015.xlsx]Sheet3'!$B$4:$B$8</c:f>
              <c:numCache>
                <c:formatCode>0%</c:formatCode>
                <c:ptCount val="5"/>
                <c:pt idx="0">
                  <c:v>0.42</c:v>
                </c:pt>
                <c:pt idx="1">
                  <c:v>0.02</c:v>
                </c:pt>
                <c:pt idx="2">
                  <c:v>0.38</c:v>
                </c:pt>
                <c:pt idx="3">
                  <c:v>0.17</c:v>
                </c:pt>
                <c:pt idx="4" formatCode="0.00%">
                  <c:v>3.5999999999999999E-3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90FD-4970-AF52-4DA16B72D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8083877312839245"/>
          <c:y val="0.27655654633764692"/>
          <c:w val="0.21086614173228346"/>
          <c:h val="0.462384806065908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0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A4A1C-BFF0-4162-8B04-E5D6F6FAB647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75C34-9890-4D55-9C74-4BEBFC3962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580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Undergrads account</a:t>
            </a:r>
            <a:r>
              <a:rPr lang="en-US" baseline="0" dirty="0" smtClean="0"/>
              <a:t> for the largest portion of service </a:t>
            </a:r>
            <a:r>
              <a:rPr lang="en-US" dirty="0" smtClean="0"/>
              <a:t>use, but they are also</a:t>
            </a:r>
            <a:r>
              <a:rPr lang="en-US" baseline="0" dirty="0" smtClean="0"/>
              <a:t> by far the largest user group on campus.  In proportion to the head counts, grad students are the heaviest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75C34-9890-4D55-9C74-4BEBFC3962C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84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Stop</a:t>
            </a:r>
            <a:r>
              <a:rPr lang="en-US" baseline="0" dirty="0" smtClean="0"/>
              <a:t> words omitted.  Call out cannabis.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75C34-9890-4D55-9C74-4BEBFC3962C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267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Medicine a very large group…interest</a:t>
            </a:r>
            <a:r>
              <a:rPr lang="en-US" baseline="0" dirty="0" smtClean="0"/>
              <a:t> in clinical work.  Pre-med students, nursing students, other?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75C34-9890-4D55-9C74-4BEBFC3962C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56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Lots of</a:t>
            </a:r>
            <a:r>
              <a:rPr lang="en-US" baseline="0" dirty="0" smtClean="0"/>
              <a:t> recent material.  Inherent to health sciences.  Also, this is a channel to get stuff that is e</a:t>
            </a:r>
            <a:r>
              <a:rPr lang="en-US" dirty="0" smtClean="0"/>
              <a:t>mbargoed</a:t>
            </a:r>
            <a:r>
              <a:rPr lang="en-US" baseline="0" dirty="0" smtClean="0"/>
              <a:t> in EbscoHost, JSTOR, etc.</a:t>
            </a:r>
          </a:p>
          <a:p>
            <a:r>
              <a:rPr lang="en-US" baseline="0" dirty="0" smtClean="0"/>
              <a:t>Not exclusively recent though…1/3 of requests “older, backissue” material.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75C34-9890-4D55-9C74-4BEBFC3962C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934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Naming your service</a:t>
            </a:r>
            <a:r>
              <a:rPr lang="en-US" baseline="0" dirty="0" smtClean="0"/>
              <a:t> Get It Now may be asking for trouble.  Are we inviting trouble by adopting that branding?</a:t>
            </a:r>
          </a:p>
          <a:p>
            <a:r>
              <a:rPr lang="en-US" baseline="0" dirty="0" smtClean="0"/>
              <a:t>Explain graph, a bit confusing.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75C34-9890-4D55-9C74-4BEBFC3962C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239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User base much more faculty</a:t>
            </a:r>
            <a:r>
              <a:rPr lang="en-US" baseline="0" dirty="0" smtClean="0"/>
              <a:t> driven, grad student use similar portion, less undergrad.</a:t>
            </a:r>
          </a:p>
          <a:p>
            <a:r>
              <a:rPr lang="en-US" baseline="0" dirty="0" smtClean="0"/>
              <a:t>Much heavier use in the humanities and social sciences, relatively little use by natural sciences.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75C34-9890-4D55-9C74-4BEBFC3962C7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003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39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880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31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201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324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5077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066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2400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2923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9156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80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899C-B370-4720-A4FF-CF3F6796740E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E912F-95AF-40A5-8278-9D2CAF760A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04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hurstsj@miamioh.edu" TargetMode="External"/><Relationship Id="rId2" Type="http://schemas.openxmlformats.org/officeDocument/2006/relationships/hyperlink" Target="mailto:krmessner@miamioh.ed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witherre@miamioh.edu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GINPublishe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 dirty="0" smtClean="0"/>
              <a:t>Assessment of a broad-based CCC “Get It Now” program Implementation</a:t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3200" b="1" dirty="0" smtClean="0"/>
              <a:t>Kevin Messner, Susan Hurst, 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>Jennifer Bazeley &amp; Rob Withers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 </a:t>
            </a:r>
            <a:br>
              <a:rPr lang="en-US" sz="4800" b="1" dirty="0" smtClean="0"/>
            </a:br>
            <a:r>
              <a:rPr lang="en-US" sz="3200" b="1" dirty="0" smtClean="0"/>
              <a:t>ALAO - Nov. 20, 2015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5221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50054292"/>
              </p:ext>
            </p:extLst>
          </p:nvPr>
        </p:nvGraphicFramePr>
        <p:xfrm>
          <a:off x="0" y="527050"/>
          <a:ext cx="8739188" cy="5514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923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26265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So What Happened – </a:t>
            </a:r>
            <a:br>
              <a:rPr lang="en-US" sz="5400" dirty="0" smtClean="0"/>
            </a:br>
            <a:r>
              <a:rPr lang="en-US" sz="5400" dirty="0" smtClean="0"/>
              <a:t>Did We Go Broke??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Looking at one year of data – 9/18/14 – 10/4/15.</a:t>
            </a:r>
          </a:p>
          <a:p>
            <a:r>
              <a:rPr lang="en-US" sz="2800" dirty="0" smtClean="0"/>
              <a:t>167 requests </a:t>
            </a:r>
          </a:p>
          <a:p>
            <a:r>
              <a:rPr lang="en-US" sz="2800" dirty="0" smtClean="0"/>
              <a:t>10 requests cancelled (6%), could not be fulfilled.</a:t>
            </a:r>
          </a:p>
          <a:p>
            <a:r>
              <a:rPr lang="en-US" sz="2800" dirty="0" smtClean="0"/>
              <a:t>157 filled. </a:t>
            </a:r>
          </a:p>
          <a:p>
            <a:r>
              <a:rPr lang="en-US" sz="2800" dirty="0"/>
              <a:t>Article price range so </a:t>
            </a:r>
            <a:r>
              <a:rPr lang="en-US" sz="2800" dirty="0" smtClean="0"/>
              <a:t>far, </a:t>
            </a:r>
            <a:r>
              <a:rPr lang="en-US" sz="2800" dirty="0"/>
              <a:t>$18 to $69 </a:t>
            </a:r>
          </a:p>
          <a:p>
            <a:r>
              <a:rPr lang="en-US" sz="2800" dirty="0" smtClean="0"/>
              <a:t>Total </a:t>
            </a:r>
            <a:r>
              <a:rPr lang="en-US" sz="2800" dirty="0"/>
              <a:t>cost of $5,566 </a:t>
            </a:r>
          </a:p>
          <a:p>
            <a:r>
              <a:rPr lang="en-US" sz="2800" dirty="0"/>
              <a:t>Average cost of $</a:t>
            </a:r>
            <a:r>
              <a:rPr lang="en-US" sz="2800" dirty="0" smtClean="0"/>
              <a:t>35.75 </a:t>
            </a:r>
            <a:r>
              <a:rPr lang="en-US" sz="2800" dirty="0"/>
              <a:t>per article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260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</a:t>
            </a:r>
            <a:r>
              <a:rPr lang="en-US" dirty="0"/>
              <a:t>u</a:t>
            </a:r>
            <a:r>
              <a:rPr lang="en-US" dirty="0" smtClean="0"/>
              <a:t>sing the GIN service?  </a:t>
            </a:r>
            <a:br>
              <a:rPr lang="en-US" dirty="0" smtClean="0"/>
            </a:br>
            <a:r>
              <a:rPr lang="en-US" dirty="0" smtClean="0"/>
              <a:t>	By academic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Some concerns about opening to undergrads, would they “blow up” use?</a:t>
            </a:r>
          </a:p>
          <a:p>
            <a:r>
              <a:rPr lang="en-US" sz="2800" dirty="0" smtClean="0"/>
              <a:t>Undergrads accounted for 62% of requests, are 68% of campus population</a:t>
            </a:r>
          </a:p>
          <a:p>
            <a:r>
              <a:rPr lang="en-US" sz="2800" dirty="0" smtClean="0"/>
              <a:t>In proportion to population size, grad students are the heavy users:</a:t>
            </a:r>
          </a:p>
          <a:p>
            <a:pPr lvl="1"/>
            <a:r>
              <a:rPr lang="en-US" sz="1900" dirty="0" smtClean="0"/>
              <a:t>1 request per 159 undergrads</a:t>
            </a:r>
          </a:p>
          <a:p>
            <a:pPr lvl="1"/>
            <a:r>
              <a:rPr lang="en-US" sz="1900" dirty="0" smtClean="0"/>
              <a:t>1 request per 103 faculty</a:t>
            </a:r>
          </a:p>
          <a:p>
            <a:pPr lvl="1"/>
            <a:r>
              <a:rPr lang="en-US" sz="1900" dirty="0" smtClean="0"/>
              <a:t>1 request per 56 grad students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95881850"/>
              </p:ext>
            </p:extLst>
          </p:nvPr>
        </p:nvGraphicFramePr>
        <p:xfrm>
          <a:off x="4975667" y="1591408"/>
          <a:ext cx="4141953" cy="2509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586397"/>
              </p:ext>
            </p:extLst>
          </p:nvPr>
        </p:nvGraphicFramePr>
        <p:xfrm>
          <a:off x="5090746" y="4100975"/>
          <a:ext cx="4026874" cy="2581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508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787" y="609600"/>
            <a:ext cx="8596668" cy="1320800"/>
          </a:xfrm>
        </p:spPr>
        <p:txBody>
          <a:bodyPr/>
          <a:lstStyle/>
          <a:p>
            <a:r>
              <a:rPr lang="en-US" dirty="0" smtClean="0"/>
              <a:t>Who is using the GIN service?</a:t>
            </a:r>
            <a:br>
              <a:rPr lang="en-US" dirty="0" smtClean="0"/>
            </a:br>
            <a:r>
              <a:rPr lang="en-US" dirty="0" smtClean="0"/>
              <a:t>	By department/major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 departments account for nearly half of use</a:t>
            </a:r>
          </a:p>
          <a:p>
            <a:r>
              <a:rPr lang="en-US" dirty="0" smtClean="0"/>
              <a:t>Mainly departments with relevance to the health sciences ‘sphere’ (both natural and social science aspects)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9213179"/>
              </p:ext>
            </p:extLst>
          </p:nvPr>
        </p:nvGraphicFramePr>
        <p:xfrm>
          <a:off x="5089970" y="2020553"/>
          <a:ext cx="6073329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70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titles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Similar pattern if we look at the journals being used – health and life sciences predominate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08604120"/>
              </p:ext>
            </p:extLst>
          </p:nvPr>
        </p:nvGraphicFramePr>
        <p:xfrm>
          <a:off x="5549182" y="2160591"/>
          <a:ext cx="3265336" cy="38814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65336">
                  <a:extLst>
                    <a:ext uri="{9D8B030D-6E8A-4147-A177-3AD203B41FA5}">
                      <a16:colId xmlns="" xmlns:a16="http://schemas.microsoft.com/office/drawing/2014/main" val="2935770131"/>
                    </a:ext>
                  </a:extLst>
                </a:gridCol>
              </a:tblGrid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Nature Genetics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2212222327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Journal of Gerontological Nursing 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3504359023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Journal Of Lgbt Issues In Counseling 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577669517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Nature Neuroscience 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2006164023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American Journal of Drug and Alcohol Abuse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349773896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American Journal of Geriatric Psychiatry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3735015062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Annals of Leisure Research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1604741658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Archives of Clinical Neuropsychology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552702923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Behavioral Pharmacology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1772075026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CNS &amp; Neurological Disorders - Drug Targets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2296927638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Early Child Development and Care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1138506435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Gerontologist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2956517870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Hormone Research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1299458223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International Journal of Human Resource Management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2126574127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Journal of Hypertension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2528730939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Journal of Positive Psychology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1320350752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Journal of Psychoactive Drugs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424965505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Nature Geoscience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3091380777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Perspectives in Psychiatric Care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485192041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Psychological Science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1712122899"/>
                  </a:ext>
                </a:extLst>
              </a:tr>
              <a:tr h="18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Quarterly Review of Film and Video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42" marR="9242" marT="9242" marB="0" anchor="b"/>
                </a:tc>
                <a:extLst>
                  <a:ext uri="{0D108BD9-81ED-4DB2-BD59-A6C34878D82A}">
                    <a16:rowId xmlns="" xmlns:a16="http://schemas.microsoft.com/office/drawing/2014/main" val="3802838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4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article title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…and if we look at frequently encountered words in the article titles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14607982"/>
              </p:ext>
            </p:extLst>
          </p:nvPr>
        </p:nvGraphicFramePr>
        <p:xfrm>
          <a:off x="6911059" y="1930395"/>
          <a:ext cx="1824379" cy="4110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4379">
                  <a:extLst>
                    <a:ext uri="{9D8B030D-6E8A-4147-A177-3AD203B41FA5}">
                      <a16:colId xmlns="" xmlns:a16="http://schemas.microsoft.com/office/drawing/2014/main" val="4271113197"/>
                    </a:ext>
                  </a:extLst>
                </a:gridCol>
              </a:tblGrid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evidence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1111763818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review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1231916259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growth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2216083082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therapy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4091404866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dementia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693764138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cannabis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4055949357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disease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1752451841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treatment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409614938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brain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3092224905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nurse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2394035167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trial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467098245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bipolar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1182198177"/>
                  </a:ext>
                </a:extLst>
              </a:tr>
              <a:tr h="316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alpha 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25" marR="6525" marT="6525" marB="0" anchor="b"/>
                </a:tc>
                <a:extLst>
                  <a:ext uri="{0D108BD9-81ED-4DB2-BD59-A6C34878D82A}">
                    <a16:rowId xmlns="" xmlns:a16="http://schemas.microsoft.com/office/drawing/2014/main" val="419194126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176417"/>
              </p:ext>
            </p:extLst>
          </p:nvPr>
        </p:nvGraphicFramePr>
        <p:xfrm>
          <a:off x="5089525" y="1917702"/>
          <a:ext cx="1593377" cy="41236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3377">
                  <a:extLst>
                    <a:ext uri="{9D8B030D-6E8A-4147-A177-3AD203B41FA5}">
                      <a16:colId xmlns="" xmlns:a16="http://schemas.microsoft.com/office/drawing/2014/main" val="3696152231"/>
                    </a:ext>
                  </a:extLst>
                </a:gridCol>
              </a:tblGrid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effects 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140294178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patients 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417032472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older 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546882060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children 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8759390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effect 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850898975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study 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018902846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research 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723637127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care 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703649706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disorder 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21337983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clinical 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296763510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adults 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073058027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cognitive 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490144472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gender 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666826283"/>
                  </a:ext>
                </a:extLst>
              </a:tr>
              <a:tr h="2945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analysis 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645032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008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‘Discipline’ of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…or an (informal) assessment of the discipline focus of each article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1387600"/>
              </p:ext>
            </p:extLst>
          </p:nvPr>
        </p:nvGraphicFramePr>
        <p:xfrm>
          <a:off x="6362700" y="1930388"/>
          <a:ext cx="1638300" cy="4596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8300">
                  <a:extLst>
                    <a:ext uri="{9D8B030D-6E8A-4147-A177-3AD203B41FA5}">
                      <a16:colId xmlns="" xmlns:a16="http://schemas.microsoft.com/office/drawing/2014/main" val="4193798894"/>
                    </a:ext>
                  </a:extLst>
                </a:gridCol>
              </a:tblGrid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clinical medicine </a:t>
                      </a:r>
                      <a:r>
                        <a:rPr lang="en-US" sz="1100" u="none" strike="noStrike" dirty="0">
                          <a:effectLst/>
                        </a:rPr>
                        <a:t>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712443145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clinical psychology 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62860188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education 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845388920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physiology 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287894984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nursing 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69354023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neuroscience 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945581923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gerontology 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870076845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gender studies 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929960462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political science 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389835466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ethnic studies 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214873101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management 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192498790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biochemistry 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282802623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sports studies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331486044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family studies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757346418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sociology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4112600754"/>
                  </a:ext>
                </a:extLst>
              </a:tr>
              <a:tr h="2873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biology 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032139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45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articles requested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111 of articles requested (67% total) were published 2010-2015.</a:t>
            </a:r>
          </a:p>
          <a:p>
            <a:r>
              <a:rPr lang="en-US" dirty="0" smtClean="0"/>
              <a:t>Remaining 33% scattered from 1972-2012.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49284937"/>
              </p:ext>
            </p:extLst>
          </p:nvPr>
        </p:nvGraphicFramePr>
        <p:xfrm>
          <a:off x="5089525" y="2393004"/>
          <a:ext cx="4754866" cy="3649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297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“What Could Possibly Go Wrong?”</a:t>
            </a:r>
            <a:br>
              <a:rPr lang="en-US" dirty="0" smtClean="0"/>
            </a:br>
            <a:r>
              <a:rPr lang="en-US" dirty="0" smtClean="0"/>
              <a:t>	Auditing the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Problems with overuse by certain patrons?</a:t>
            </a:r>
          </a:p>
          <a:p>
            <a:r>
              <a:rPr lang="en-US" dirty="0" smtClean="0"/>
              <a:t>24 users have requested more than once</a:t>
            </a:r>
          </a:p>
          <a:p>
            <a:r>
              <a:rPr lang="en-US" dirty="0" smtClean="0"/>
              <a:t>9 of those were 2-3 requests within a day of each other</a:t>
            </a:r>
          </a:p>
          <a:p>
            <a:r>
              <a:rPr lang="en-US" dirty="0" smtClean="0"/>
              <a:t>Heaviest two users have six requests each (including cancellations)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Are the same articles requested (and being bought) multiple times?</a:t>
            </a:r>
          </a:p>
          <a:p>
            <a:r>
              <a:rPr lang="en-US" dirty="0" smtClean="0"/>
              <a:t>3 cases of 2 requests for the same article, placed within a week of each other</a:t>
            </a:r>
          </a:p>
          <a:p>
            <a:r>
              <a:rPr lang="en-US" dirty="0" smtClean="0"/>
              <a:t>A case of 4 requests for the same article, placed within a week of each other</a:t>
            </a:r>
          </a:p>
          <a:p>
            <a:r>
              <a:rPr lang="en-US" dirty="0"/>
              <a:t>L</a:t>
            </a:r>
            <a:r>
              <a:rPr lang="en-US" dirty="0" smtClean="0"/>
              <a:t>ikely students working on the same assignment, or a journal club reading one paper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6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It </a:t>
            </a:r>
            <a:r>
              <a:rPr lang="en-US" strike="sngStrike" dirty="0" smtClean="0"/>
              <a:t>Now</a:t>
            </a:r>
            <a:r>
              <a:rPr lang="en-US" dirty="0" smtClean="0"/>
              <a:t>.  Real Soon…Usually.</a:t>
            </a:r>
            <a:endParaRPr lang="en-US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Service most often has a very rapid delivery time, within a few hours.</a:t>
            </a:r>
          </a:p>
          <a:p>
            <a:r>
              <a:rPr lang="en-US" dirty="0" smtClean="0"/>
              <a:t>Mean time between request and delivery = 4.5 hours</a:t>
            </a:r>
          </a:p>
          <a:p>
            <a:r>
              <a:rPr lang="en-US" dirty="0" smtClean="0"/>
              <a:t>35 requests (21%) exceeded the indicated 8 hour delivery time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Most of these requested Sunday or Monday (and delivered Mon-Tues)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="" xmlns:cx="http://schemas.microsoft.com/office/drawing/2014/chartex" Requires="cx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077369884"/>
                  </p:ext>
                </p:extLst>
              </p:nvPr>
            </p:nvGraphicFramePr>
            <p:xfrm>
              <a:off x="5089524" y="2160589"/>
              <a:ext cx="4550587" cy="3432816"/>
            </p:xfrm>
            <a:graphic>
              <a:graphicData uri="http://schemas.microsoft.com/office/drawing/2014/chartex">
                <c:chart xmlns:c="http://schemas.openxmlformats.org/drawingml/2006/chart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5" name="Content Placeholder 4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9524" y="2160589"/>
                <a:ext cx="4550587" cy="343281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2957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Acknowledgements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Thanks to </a:t>
            </a:r>
            <a:r>
              <a:rPr lang="en-US" sz="2000" dirty="0"/>
              <a:t>Jennifer Bazeley, Interim </a:t>
            </a:r>
            <a:r>
              <a:rPr lang="en-US" sz="2000" dirty="0" smtClean="0"/>
              <a:t>Head of Technical Services, for getting us started with this project, and providing data and expertise throughout the planning and implementation of the process.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Thanks to Jerome Conley, Dean of Miami University Libraries, and Aaron Shrimplin, Associate Dean, for providing funding and support for this pilot project.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28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of service use – is use increasing?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3563926" cy="3880772"/>
          </a:xfrm>
        </p:spPr>
        <p:txBody>
          <a:bodyPr>
            <a:normAutofit/>
          </a:bodyPr>
          <a:lstStyle/>
          <a:p>
            <a:r>
              <a:rPr lang="en-US" dirty="0" smtClean="0"/>
              <a:t>Service </a:t>
            </a:r>
            <a:r>
              <a:rPr lang="en-US" dirty="0"/>
              <a:t>could become very expensive to maintain if use </a:t>
            </a:r>
            <a:r>
              <a:rPr lang="en-US" dirty="0" smtClean="0"/>
              <a:t>accelerated </a:t>
            </a:r>
            <a:r>
              <a:rPr lang="en-US" dirty="0"/>
              <a:t>uncontrolled</a:t>
            </a:r>
          </a:p>
          <a:p>
            <a:r>
              <a:rPr lang="en-US" dirty="0" smtClean="0"/>
              <a:t>More use in peak of Spring ‘15 than in Fall ’14 semester, but no clear trend as yet.</a:t>
            </a:r>
          </a:p>
          <a:p>
            <a:r>
              <a:rPr lang="en-US" dirty="0" smtClean="0"/>
              <a:t>Surprising how little use during summer, especially if grad students heavier users</a:t>
            </a:r>
          </a:p>
          <a:p>
            <a:pPr lvl="1"/>
            <a:r>
              <a:rPr lang="en-US" sz="1800" dirty="0"/>
              <a:t>S</a:t>
            </a:r>
            <a:r>
              <a:rPr lang="en-US" sz="1800" dirty="0" smtClean="0"/>
              <a:t>ummer use was mostly grads and faculty</a:t>
            </a:r>
            <a:endParaRPr lang="en-US" sz="1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10935448"/>
              </p:ext>
            </p:extLst>
          </p:nvPr>
        </p:nvGraphicFramePr>
        <p:xfrm>
          <a:off x="4338536" y="2160588"/>
          <a:ext cx="4935639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920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we already have that…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23 of the articles requested (and purchased), we already had access to</a:t>
            </a:r>
          </a:p>
          <a:p>
            <a:r>
              <a:rPr lang="en-US" dirty="0" smtClean="0"/>
              <a:t>Most in either SWORD or on-campus closed stacks; scans available by request in both cases</a:t>
            </a:r>
          </a:p>
          <a:p>
            <a:r>
              <a:rPr lang="en-US" dirty="0" smtClean="0"/>
              <a:t>Some in the OhioLink EJC!</a:t>
            </a:r>
          </a:p>
          <a:p>
            <a:r>
              <a:rPr lang="en-US" dirty="0" smtClean="0"/>
              <a:t>GIN an easier process than navigating and interpreting our catalog and local request form</a:t>
            </a:r>
          </a:p>
          <a:p>
            <a:r>
              <a:rPr lang="en-US" dirty="0" smtClean="0"/>
              <a:t>Path of least resistance for user</a:t>
            </a:r>
          </a:p>
          <a:p>
            <a:r>
              <a:rPr lang="en-US" dirty="0" smtClean="0"/>
              <a:t>Upkeep of entries in link resolver has helped improve this; remain vigilant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4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ILL Borrowing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438968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ILL dwarfs GIN – well over 3,000 requests annually</a:t>
            </a:r>
          </a:p>
          <a:p>
            <a:r>
              <a:rPr lang="en-US" dirty="0" smtClean="0"/>
              <a:t>Speed of ILL a concern expressed by grad students and faculty.</a:t>
            </a:r>
          </a:p>
          <a:p>
            <a:pPr marL="342900" lvl="1" indent="-342900"/>
            <a:r>
              <a:rPr lang="en-US" dirty="0" smtClean="0"/>
              <a:t>Average delivery time for ILL in 2014 has improved considerably to 3.24 days.  (GIN was 4.5 hours)</a:t>
            </a:r>
          </a:p>
          <a:p>
            <a:pPr marL="742950" lvl="2" indent="-342900"/>
            <a:r>
              <a:rPr lang="en-US" dirty="0"/>
              <a:t>10% arrived in under 8 hours, so there is currently </a:t>
            </a:r>
            <a:r>
              <a:rPr lang="en-US" dirty="0" smtClean="0"/>
              <a:t>some </a:t>
            </a:r>
            <a:r>
              <a:rPr lang="en-US" i="1" dirty="0" smtClean="0"/>
              <a:t>overlap</a:t>
            </a:r>
            <a:r>
              <a:rPr lang="en-US" dirty="0" smtClean="0"/>
              <a:t> </a:t>
            </a:r>
            <a:r>
              <a:rPr lang="en-US" dirty="0"/>
              <a:t>between GIN and ILL delivery speed</a:t>
            </a:r>
            <a:r>
              <a:rPr lang="en-US" dirty="0" smtClean="0"/>
              <a:t>.</a:t>
            </a:r>
          </a:p>
          <a:p>
            <a:pPr marL="342900" lvl="1" indent="-342900"/>
            <a:r>
              <a:rPr lang="en-US" dirty="0" smtClean="0"/>
              <a:t>Majority </a:t>
            </a:r>
            <a:r>
              <a:rPr lang="en-US" dirty="0"/>
              <a:t>of GIN charges are comparable to ILL charges if we don’t find a reciprocal </a:t>
            </a:r>
            <a:r>
              <a:rPr lang="en-US" dirty="0" smtClean="0"/>
              <a:t>lender</a:t>
            </a:r>
          </a:p>
          <a:p>
            <a:pPr marL="342900" lvl="1" indent="-342900"/>
            <a:r>
              <a:rPr lang="en-US" dirty="0" smtClean="0"/>
              <a:t>Decline of ~400 requests in FY 2015 v. 2014 (about 12%)</a:t>
            </a:r>
          </a:p>
          <a:p>
            <a:pPr marL="0" lvl="1" indent="0">
              <a:buNone/>
            </a:pP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43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 Users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33035662"/>
              </p:ext>
            </p:extLst>
          </p:nvPr>
        </p:nvGraphicFramePr>
        <p:xfrm>
          <a:off x="677862" y="2160588"/>
          <a:ext cx="4914046" cy="4020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Requests by Dept (Top 10)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408928"/>
              </p:ext>
            </p:extLst>
          </p:nvPr>
        </p:nvGraphicFramePr>
        <p:xfrm>
          <a:off x="6321669" y="2638003"/>
          <a:ext cx="3024554" cy="34369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277">
                  <a:extLst>
                    <a:ext uri="{9D8B030D-6E8A-4147-A177-3AD203B41FA5}">
                      <a16:colId xmlns="" xmlns:a16="http://schemas.microsoft.com/office/drawing/2014/main" val="2560597608"/>
                    </a:ext>
                  </a:extLst>
                </a:gridCol>
                <a:gridCol w="1512277">
                  <a:extLst>
                    <a:ext uri="{9D8B030D-6E8A-4147-A177-3AD203B41FA5}">
                      <a16:colId xmlns="" xmlns:a16="http://schemas.microsoft.com/office/drawing/2014/main" val="3877795782"/>
                    </a:ext>
                  </a:extLst>
                </a:gridCol>
              </a:tblGrid>
              <a:tr h="429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Spanish &amp; Portuguese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1255063464"/>
                  </a:ext>
                </a:extLst>
              </a:tr>
              <a:tr h="16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History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7%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3775902129"/>
                  </a:ext>
                </a:extLst>
              </a:tr>
              <a:tr h="4297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Kinesiology &amp; Health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6%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3956624431"/>
                  </a:ext>
                </a:extLst>
              </a:tr>
              <a:tr h="16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English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943868574"/>
                  </a:ext>
                </a:extLst>
              </a:tr>
              <a:tr h="327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Political Science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2634753180"/>
                  </a:ext>
                </a:extLst>
              </a:tr>
              <a:tr h="570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Educational Leadership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546115950"/>
                  </a:ext>
                </a:extLst>
              </a:tr>
              <a:tr h="289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GRAMELAC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3893225768"/>
                  </a:ext>
                </a:extLst>
              </a:tr>
              <a:tr h="28919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Psychology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1962148117"/>
                  </a:ext>
                </a:extLst>
              </a:tr>
              <a:tr h="16569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Music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3929592938"/>
                  </a:ext>
                </a:extLst>
              </a:tr>
              <a:tr h="570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Sociology and Gerontology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64" marR="9264" marT="9264" marB="0" anchor="b"/>
                </a:tc>
                <a:extLst>
                  <a:ext uri="{0D108BD9-81ED-4DB2-BD59-A6C34878D82A}">
                    <a16:rowId xmlns="" xmlns:a16="http://schemas.microsoft.com/office/drawing/2014/main" val="2676854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65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1629445"/>
            <a:ext cx="8596668" cy="4454831"/>
          </a:xfrm>
        </p:spPr>
        <p:txBody>
          <a:bodyPr/>
          <a:lstStyle/>
          <a:p>
            <a:r>
              <a:rPr lang="en-US" dirty="0" smtClean="0"/>
              <a:t>Have not surveyed users, have done little in the way of broadband promotions (“one toe in the water” approach)</a:t>
            </a:r>
          </a:p>
          <a:p>
            <a:r>
              <a:rPr lang="en-US" dirty="0" smtClean="0"/>
              <a:t>Those who learn of it are appreciative, enthusiastic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Very useful capability for the true emergency needs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18" y="2950246"/>
            <a:ext cx="10058400" cy="1810361"/>
          </a:xfrm>
          <a:prstGeom prst="rect">
            <a:avLst/>
          </a:prstGeom>
          <a:ln w="6350">
            <a:solidFill>
              <a:schemeClr val="accent1">
                <a:alpha val="63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42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the domination by bio-health material?</a:t>
            </a:r>
          </a:p>
          <a:p>
            <a:pPr lvl="1"/>
            <a:r>
              <a:rPr lang="en-US" dirty="0"/>
              <a:t>GIN participating publishers are themselves heavily in this sphere; document delivery a long-standing industry in medicine, pharmacy, etc. fields</a:t>
            </a:r>
          </a:p>
          <a:p>
            <a:pPr lvl="1"/>
            <a:r>
              <a:rPr lang="en-US" dirty="0"/>
              <a:t>Heavy demand by some disciplines, e.g. psychology</a:t>
            </a:r>
          </a:p>
          <a:p>
            <a:pPr lvl="1"/>
            <a:r>
              <a:rPr lang="en-US" dirty="0"/>
              <a:t>Some of Miami’s most research intensive fields (e.g. Ph.D. programs) are in biology, psychology, gerontology</a:t>
            </a:r>
          </a:p>
          <a:p>
            <a:endParaRPr lang="en-US" dirty="0" smtClean="0"/>
          </a:p>
          <a:p>
            <a:r>
              <a:rPr lang="en-US" dirty="0" smtClean="0"/>
              <a:t>Good match for our needs – we’re not a medical school, will not invest heavily in a rich medical collection (couldn’t do more than scrape the surface, at best)</a:t>
            </a:r>
          </a:p>
          <a:p>
            <a:r>
              <a:rPr lang="en-US" dirty="0" smtClean="0"/>
              <a:t>Likewise, will never invest in every T&amp;F journal</a:t>
            </a:r>
          </a:p>
          <a:p>
            <a:pPr lvl="1"/>
            <a:r>
              <a:rPr lang="en-US" dirty="0" smtClean="0"/>
              <a:t>GIN clearly meeting a need for access to these specialized literature segments, though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06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Sustainability?</a:t>
            </a:r>
          </a:p>
          <a:p>
            <a:r>
              <a:rPr lang="en-US" dirty="0" smtClean="0"/>
              <a:t>$35 “per drink model”, vs increasingly unaffordable $3,500 per year subscriptions.</a:t>
            </a:r>
          </a:p>
          <a:p>
            <a:pPr lvl="1"/>
            <a:r>
              <a:rPr lang="en-US" dirty="0" smtClean="0"/>
              <a:t>Which approach is more realistic?</a:t>
            </a:r>
          </a:p>
          <a:p>
            <a:r>
              <a:rPr lang="en-US" dirty="0" smtClean="0"/>
              <a:t>Remains the major question/concern.  Continue to monitor.  If necessary, rationing to 1/article per day could have some impact, at least sends a message.</a:t>
            </a:r>
          </a:p>
          <a:p>
            <a:r>
              <a:rPr lang="en-US" dirty="0" smtClean="0"/>
              <a:t>Relationship to ILL – per item costs, personnel costs.  Which is a better deal?</a:t>
            </a:r>
          </a:p>
          <a:p>
            <a:r>
              <a:rPr lang="en-US" dirty="0" smtClean="0"/>
              <a:t>Philosophical concerns/reservations about collection ownership vs borrowing access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71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Kevin Messner, Interim Head of B.E.S.T. Library and Chemistry/CPB Engineering </a:t>
            </a:r>
            <a:r>
              <a:rPr lang="en-US" sz="2000" dirty="0" smtClean="0"/>
              <a:t>Librarian, 219B </a:t>
            </a:r>
            <a:r>
              <a:rPr lang="en-US" sz="2000" dirty="0"/>
              <a:t>Laws Hall (B.E.S.T Library</a:t>
            </a:r>
            <a:r>
              <a:rPr lang="en-US" sz="2000" dirty="0" smtClean="0"/>
              <a:t>), </a:t>
            </a:r>
            <a:r>
              <a:rPr lang="en-US" sz="2000" dirty="0" smtClean="0">
                <a:solidFill>
                  <a:schemeClr val="tx1"/>
                </a:solidFill>
              </a:rPr>
              <a:t>513-529-7204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krmessner@miamioh.edu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Susan Hurst, </a:t>
            </a:r>
            <a:r>
              <a:rPr lang="en-US" sz="2000" dirty="0" smtClean="0">
                <a:solidFill>
                  <a:schemeClr val="tx1"/>
                </a:solidFill>
              </a:rPr>
              <a:t>Business Librarian, </a:t>
            </a:r>
            <a:r>
              <a:rPr lang="en-US" sz="2000" dirty="0">
                <a:solidFill>
                  <a:schemeClr val="tx1"/>
                </a:solidFill>
              </a:rPr>
              <a:t>219A Laws Hall (B.E.S.T. </a:t>
            </a:r>
            <a:r>
              <a:rPr lang="en-US" sz="2000" dirty="0" smtClean="0">
                <a:solidFill>
                  <a:schemeClr val="tx1"/>
                </a:solidFill>
              </a:rPr>
              <a:t>Library), 513-529-4144, 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hurstsj@miamioh.edu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Rob Withers, Head of Access </a:t>
            </a:r>
            <a:r>
              <a:rPr lang="en-US" sz="2000" dirty="0" smtClean="0">
                <a:solidFill>
                  <a:schemeClr val="tx1"/>
                </a:solidFill>
              </a:rPr>
              <a:t>Services, 111 </a:t>
            </a:r>
            <a:r>
              <a:rPr lang="en-US" sz="2000" dirty="0">
                <a:solidFill>
                  <a:schemeClr val="tx1"/>
                </a:solidFill>
              </a:rPr>
              <a:t>King </a:t>
            </a:r>
            <a:r>
              <a:rPr lang="en-US" sz="2000" dirty="0" smtClean="0">
                <a:solidFill>
                  <a:schemeClr val="tx1"/>
                </a:solidFill>
              </a:rPr>
              <a:t>Library, 513-529-6148, 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witherre@miamioh.edu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174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69363"/>
            <a:ext cx="8596313" cy="1320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QUESTIONS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86" y="2183159"/>
            <a:ext cx="3624739" cy="396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38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26460"/>
            <a:ext cx="8596668" cy="180394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6600" dirty="0" smtClean="0"/>
              <a:t>Miami University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632186" y="2069578"/>
            <a:ext cx="5184934" cy="3825384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r>
              <a:rPr lang="en-US" sz="4000" dirty="0" smtClean="0"/>
              <a:t>Oxford </a:t>
            </a:r>
            <a:r>
              <a:rPr lang="en-US" sz="4000" dirty="0"/>
              <a:t>C</a:t>
            </a:r>
            <a:r>
              <a:rPr lang="en-US" sz="4000" dirty="0" smtClean="0"/>
              <a:t>ampus </a:t>
            </a:r>
          </a:p>
          <a:p>
            <a:pPr marL="0" indent="0">
              <a:buNone/>
            </a:pPr>
            <a:r>
              <a:rPr lang="en-US" sz="4000" dirty="0" smtClean="0"/>
              <a:t>16,000 Undergraduates</a:t>
            </a:r>
          </a:p>
          <a:p>
            <a:pPr marL="0" indent="0">
              <a:buNone/>
            </a:pPr>
            <a:r>
              <a:rPr lang="en-US" sz="4000" dirty="0" smtClean="0"/>
              <a:t>2,700 Graduate Students</a:t>
            </a:r>
          </a:p>
          <a:p>
            <a:pPr marL="0" indent="0">
              <a:buNone/>
            </a:pPr>
            <a:endParaRPr lang="en-US" sz="4000" dirty="0" smtClean="0"/>
          </a:p>
          <a:p>
            <a:r>
              <a:rPr lang="en-US" sz="4000" dirty="0" smtClean="0"/>
              <a:t>2 Regional Campuses</a:t>
            </a:r>
          </a:p>
          <a:p>
            <a:pPr marL="0" indent="0">
              <a:buNone/>
            </a:pPr>
            <a:r>
              <a:rPr lang="en-US" sz="4000" dirty="0" smtClean="0"/>
              <a:t>Hamilton - 3,400</a:t>
            </a:r>
          </a:p>
          <a:p>
            <a:pPr marL="0" indent="0">
              <a:buNone/>
            </a:pPr>
            <a:r>
              <a:rPr lang="en-US" sz="4000" dirty="0" smtClean="0"/>
              <a:t>Middletown - 2,100</a:t>
            </a:r>
          </a:p>
          <a:p>
            <a:endParaRPr lang="en-US" dirty="0"/>
          </a:p>
        </p:txBody>
      </p:sp>
      <p:pic>
        <p:nvPicPr>
          <p:cNvPr id="1026" name="Picture 2" descr="@miamiuniversity it's hard to not #FallForMiami when you get to see this everyday while walking to class. ♡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554" y="2298037"/>
            <a:ext cx="4064000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700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277" y="531779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Why Article Pay-Per-View??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48497"/>
            <a:ext cx="8596668" cy="439286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Cost of new journal subscriptions is prohibitive.</a:t>
            </a:r>
          </a:p>
          <a:p>
            <a:r>
              <a:rPr lang="en-US" sz="2400" dirty="0" smtClean="0"/>
              <a:t>Materials budget is flat.</a:t>
            </a:r>
          </a:p>
          <a:p>
            <a:r>
              <a:rPr lang="en-US" sz="2400" dirty="0" smtClean="0"/>
              <a:t>Continuing to cancel journals.</a:t>
            </a:r>
          </a:p>
          <a:p>
            <a:r>
              <a:rPr lang="en-US" sz="2400" dirty="0" smtClean="0"/>
              <a:t>Getting rid of print holdings – space issues.</a:t>
            </a:r>
          </a:p>
          <a:p>
            <a:r>
              <a:rPr lang="en-US" sz="2400" dirty="0" smtClean="0"/>
              <a:t>Journals dropping out of aggregators or have long embargos.</a:t>
            </a:r>
          </a:p>
          <a:p>
            <a:r>
              <a:rPr lang="en-US" sz="2400" dirty="0" smtClean="0"/>
              <a:t>Concerns about speed and reliability of ILL service.</a:t>
            </a:r>
          </a:p>
          <a:p>
            <a:r>
              <a:rPr lang="en-US" sz="2400" dirty="0" smtClean="0"/>
              <a:t>See what titles are requested, possibly purchase backfiles?</a:t>
            </a:r>
          </a:p>
          <a:p>
            <a:r>
              <a:rPr lang="en-US" sz="2400" dirty="0" smtClean="0"/>
              <a:t>Improve access and service for users.</a:t>
            </a:r>
          </a:p>
          <a:p>
            <a:r>
              <a:rPr lang="en-US" sz="2400" dirty="0" smtClean="0"/>
              <a:t>Funding for Innovative pilots.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23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96214"/>
            <a:ext cx="8596668" cy="1275009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Timeline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71223"/>
            <a:ext cx="8596668" cy="4470139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Started discussing </a:t>
            </a:r>
            <a:r>
              <a:rPr lang="en-US" sz="2400" dirty="0"/>
              <a:t>a</a:t>
            </a:r>
            <a:r>
              <a:rPr lang="en-US" sz="2400" dirty="0" smtClean="0"/>
              <a:t>rticle Pay-Per-View in late 2013.</a:t>
            </a:r>
          </a:p>
          <a:p>
            <a:r>
              <a:rPr lang="en-US" sz="2400" dirty="0" smtClean="0"/>
              <a:t>Looked at various vendors, including Read Cube.</a:t>
            </a:r>
          </a:p>
          <a:p>
            <a:r>
              <a:rPr lang="en-US" sz="2400" dirty="0" smtClean="0"/>
              <a:t>Selected Copyright Clearance Center (CCC) based on ability to work with link resolver &amp; ILLIAD, also a good number of publishers included.</a:t>
            </a:r>
          </a:p>
          <a:p>
            <a:r>
              <a:rPr lang="en-US" sz="2400" dirty="0" smtClean="0"/>
              <a:t>Began as a pilot, ballparked $27,000 initial funding as a worst case scenario based on one year of ILL requests at $70 per article.</a:t>
            </a:r>
          </a:p>
          <a:p>
            <a:r>
              <a:rPr lang="en-US" sz="2400" dirty="0" smtClean="0"/>
              <a:t>Considered starting as a mediated service, Summer 2014.</a:t>
            </a:r>
          </a:p>
          <a:p>
            <a:r>
              <a:rPr lang="en-US" sz="2400" dirty="0" smtClean="0"/>
              <a:t>Decided we needed to go unmediated so patrons could access articles on nights and weekends (the whole point of “Get It Now”).</a:t>
            </a:r>
          </a:p>
          <a:p>
            <a:r>
              <a:rPr lang="en-US" sz="2400" dirty="0" smtClean="0"/>
              <a:t>Went unmediated Fall 2014.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06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b="1" dirty="0" smtClean="0"/>
              <a:t>Get it Now” – What Does That Mean for US??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sz="2400" dirty="0" smtClean="0"/>
              <a:t>Get It Now” is a service of Copyright Clearance Center (CCC).</a:t>
            </a:r>
          </a:p>
          <a:p>
            <a:r>
              <a:rPr lang="en-US" sz="2400" dirty="0"/>
              <a:t>We currently have </a:t>
            </a:r>
            <a:r>
              <a:rPr lang="en-US" sz="2400" b="1" dirty="0"/>
              <a:t>no limits </a:t>
            </a:r>
            <a:r>
              <a:rPr lang="en-US" sz="2400" dirty="0"/>
              <a:t>on publishers or price per article.</a:t>
            </a:r>
            <a:endParaRPr lang="en-US" sz="2400" dirty="0" smtClean="0"/>
          </a:p>
          <a:p>
            <a:r>
              <a:rPr lang="en-US" sz="2400" dirty="0"/>
              <a:t>Notifications of orders go to an entity email address so that we can monitor orders in a general way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Can be mediated or unmediated.</a:t>
            </a:r>
            <a:endParaRPr lang="en-US" sz="2400" dirty="0"/>
          </a:p>
          <a:p>
            <a:r>
              <a:rPr lang="en-US" sz="2400" dirty="0"/>
              <a:t>We are invoiced monthly for all orders placed.</a:t>
            </a:r>
          </a:p>
          <a:p>
            <a:r>
              <a:rPr lang="en-US" sz="2400" dirty="0"/>
              <a:t>Originally set a total budget cut-off of $27,000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5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29296"/>
            <a:ext cx="8596668" cy="1320800"/>
          </a:xfrm>
        </p:spPr>
        <p:txBody>
          <a:bodyPr/>
          <a:lstStyle/>
          <a:p>
            <a:pPr algn="ctr"/>
            <a:r>
              <a:rPr lang="en-US" dirty="0"/>
              <a:t>“</a:t>
            </a:r>
            <a:r>
              <a:rPr lang="en-US" b="1" dirty="0"/>
              <a:t>Get it Now” – What Does That Mean </a:t>
            </a:r>
            <a:r>
              <a:rPr lang="en-US" b="1" dirty="0" smtClean="0"/>
              <a:t>for the Patrons??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Available to ALL </a:t>
            </a:r>
            <a:r>
              <a:rPr lang="en-US" sz="2800" dirty="0"/>
              <a:t>Miami students, faculty, &amp; staff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Works </a:t>
            </a:r>
            <a:r>
              <a:rPr lang="en-US" sz="2800" dirty="0"/>
              <a:t>through the Link Resolver system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Promises </a:t>
            </a:r>
            <a:r>
              <a:rPr lang="en-US" sz="2800" dirty="0"/>
              <a:t>to deliver articles from participating publishers in less than 8 hours – may not always be the case?</a:t>
            </a:r>
          </a:p>
          <a:p>
            <a:r>
              <a:rPr lang="en-US" sz="2800" dirty="0" smtClean="0"/>
              <a:t>Articles </a:t>
            </a:r>
            <a:r>
              <a:rPr lang="en-US" sz="2800" dirty="0"/>
              <a:t>are delivered </a:t>
            </a:r>
            <a:r>
              <a:rPr lang="en-US" sz="2800" dirty="0" smtClean="0"/>
              <a:t>via </a:t>
            </a:r>
            <a:r>
              <a:rPr lang="en-US" sz="2800" dirty="0"/>
              <a:t>email.</a:t>
            </a:r>
          </a:p>
          <a:p>
            <a:r>
              <a:rPr lang="en-US" sz="2800" dirty="0" smtClean="0"/>
              <a:t>Our patrons </a:t>
            </a:r>
            <a:r>
              <a:rPr lang="en-US" sz="2800" dirty="0"/>
              <a:t>are limited to 3 article orders within a 24 hour time </a:t>
            </a:r>
            <a:r>
              <a:rPr lang="en-US" sz="2800" dirty="0" smtClean="0"/>
              <a:t>period </a:t>
            </a:r>
            <a:r>
              <a:rPr lang="en-US" sz="2800" dirty="0"/>
              <a:t>(default is 5).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65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7138"/>
            <a:ext cx="11607800" cy="4006850"/>
          </a:xfrm>
        </p:spPr>
      </p:pic>
    </p:spTree>
    <p:extLst>
      <p:ext uri="{BB962C8B-B14F-4D97-AF65-F5344CB8AC3E}">
        <p14:creationId xmlns:p14="http://schemas.microsoft.com/office/powerpoint/2010/main" val="204651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Publishers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list of participating publishers is online at:</a:t>
            </a:r>
            <a:br>
              <a:rPr lang="en-US" sz="2800" dirty="0"/>
            </a:br>
            <a:r>
              <a:rPr lang="en-US" sz="2800" b="1" dirty="0">
                <a:hlinkClick r:id="rId2"/>
              </a:rPr>
              <a:t>http://tinyurl.com/GINPublishers</a:t>
            </a:r>
            <a:r>
              <a:rPr lang="en-US" sz="2800" b="1" dirty="0"/>
              <a:t> </a:t>
            </a:r>
            <a:endParaRPr lang="en-US" sz="2800" b="1" dirty="0" smtClean="0"/>
          </a:p>
          <a:p>
            <a:r>
              <a:rPr lang="en-US" sz="2800" dirty="0" smtClean="0"/>
              <a:t>Focus on medical/health services but includes all areas.</a:t>
            </a:r>
          </a:p>
          <a:p>
            <a:r>
              <a:rPr lang="en-US" sz="2800" dirty="0" smtClean="0"/>
              <a:t>Taylor &amp; Frances journals are included, (largest # of requests).</a:t>
            </a:r>
          </a:p>
          <a:p>
            <a:r>
              <a:rPr lang="en-US" sz="2800" dirty="0" smtClean="0"/>
              <a:t>Articles requested from 31 publishers.</a:t>
            </a:r>
          </a:p>
          <a:p>
            <a:r>
              <a:rPr lang="en-US" sz="2800" dirty="0" smtClean="0"/>
              <a:t>14 publishers had requests for more than 1 article.</a:t>
            </a:r>
          </a:p>
          <a:p>
            <a:endParaRPr lang="en-US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3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Custom 2">
      <a:dk1>
        <a:srgbClr val="000000"/>
      </a:dk1>
      <a:lt1>
        <a:sysClr val="window" lastClr="FFFFFF"/>
      </a:lt1>
      <a:dk2>
        <a:srgbClr val="2C3C43"/>
      </a:dk2>
      <a:lt2>
        <a:srgbClr val="EBEBEB"/>
      </a:lt2>
      <a:accent1>
        <a:srgbClr val="54A021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3F7818"/>
      </a:hlink>
      <a:folHlink>
        <a:srgbClr val="3F7818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1810</Words>
  <Application>Microsoft Office PowerPoint</Application>
  <PresentationFormat>Widescreen</PresentationFormat>
  <Paragraphs>254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Wingdings 3</vt:lpstr>
      <vt:lpstr>Facet</vt:lpstr>
      <vt:lpstr>Custom Design</vt:lpstr>
      <vt:lpstr>Assessment of a broad-based CCC “Get It Now” program Implementation  Kevin Messner, Susan Hurst,  Jennifer Bazeley &amp; Rob Withers   ALAO - Nov. 20, 2015</vt:lpstr>
      <vt:lpstr>Acknowledgements </vt:lpstr>
      <vt:lpstr> Miami University  </vt:lpstr>
      <vt:lpstr>Why Article Pay-Per-View??</vt:lpstr>
      <vt:lpstr>Timeline</vt:lpstr>
      <vt:lpstr>“Get it Now” – What Does That Mean for US??</vt:lpstr>
      <vt:lpstr>“Get it Now” – What Does That Mean for the Patrons??</vt:lpstr>
      <vt:lpstr>PowerPoint Presentation</vt:lpstr>
      <vt:lpstr>Publishers</vt:lpstr>
      <vt:lpstr>PowerPoint Presentation</vt:lpstr>
      <vt:lpstr>So What Happened –  Did We Go Broke??</vt:lpstr>
      <vt:lpstr>Who is using the GIN service?    By academic status</vt:lpstr>
      <vt:lpstr>Who is using the GIN service?  By department/major</vt:lpstr>
      <vt:lpstr>Journal titles used</vt:lpstr>
      <vt:lpstr>Analysis of article title words</vt:lpstr>
      <vt:lpstr>‘Discipline’ of article</vt:lpstr>
      <vt:lpstr>Age of articles requested</vt:lpstr>
      <vt:lpstr>“What Could Possibly Go Wrong?”  Auditing the service</vt:lpstr>
      <vt:lpstr>Get It Now.  Real Soon…Usually.</vt:lpstr>
      <vt:lpstr>Timeline of service use – is use increasing?</vt:lpstr>
      <vt:lpstr>But we already have that…</vt:lpstr>
      <vt:lpstr>Comparison to ILL Borrowing</vt:lpstr>
      <vt:lpstr>ILL Users</vt:lpstr>
      <vt:lpstr>Conclusions</vt:lpstr>
      <vt:lpstr>Conclusions</vt:lpstr>
      <vt:lpstr>Conclusions</vt:lpstr>
      <vt:lpstr>Contact Information</vt:lpstr>
      <vt:lpstr>QUESTIONS</vt:lpstr>
    </vt:vector>
  </TitlesOfParts>
  <Company>Miami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a broad-based CCC “Get It Now” program Implementation  Kevin Messner, Susan Hurst, Jennifer Bazeley &amp;  Rob Withers   ALAO - Nov. 20, 2015</dc:title>
  <dc:creator>Hurst, Susan J. Ms.</dc:creator>
  <cp:lastModifiedBy>Hurst, Susan J. Ms.</cp:lastModifiedBy>
  <cp:revision>52</cp:revision>
  <dcterms:created xsi:type="dcterms:W3CDTF">2015-11-16T21:21:08Z</dcterms:created>
  <dcterms:modified xsi:type="dcterms:W3CDTF">2015-11-19T18:28:50Z</dcterms:modified>
</cp:coreProperties>
</file>