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4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</p:sldIdLst>
  <p:sldSz cy="51435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5" Type="http://schemas.openxmlformats.org/officeDocument/2006/relationships/slide" Target="slides/slide2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4" name="Shape 2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600"/>
              </a:spcBef>
              <a:buNone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John  Example of a re-design of an existing program. Change from 1-2 day to 5 monthly sessions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John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John Giving the group an actual project to complete together so they learn how to put the things we learned in action.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Jenn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Jenn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7" name="Shape 13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Jenn Application process might produce better buy-in; LMS could provide better interactivity like discussions online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45" name="Shape 14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John Funding, staff time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53" name="Shape 15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John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61" name="Shape 16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Jenn Link on handout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69" name="Shape 16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Jenn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Jenn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77" name="Shape 17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Jenn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85" name="Shape 18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If you’d like us to share some aspect of our initiatives, you can give us your email and we will contact you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Jenn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Jenn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Jenn/John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NTMT - annual, 1-2 day event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HR Process - classified staff can follow guidelines to earn points for professional development that earn them increases in hourly wage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Library funds of a set amount for attending conferences and other professional development opportunities - primarily for librarian level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-Early 90’s campus wide effort to implement CQI - Heavily adopted by the Libraries and IT Services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-Consisted of multi-day immersive Team Leader and Team Member training sessions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- Focused heavily on process analytics and team/organization dynamics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- By 2010, Team Member training was offered as new staff were onboarded, reduced to 1.5 days.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- Focused on primarily on team dynamics, tools for effective meetings and avoiding dysfunctional decision making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- Recruited middle managers with the intent of developing managers into leaders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- Focused on issues facing the organization during significant leadership changes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- Hoped to build leadership capacity by example/experientially.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- Pilot for a year, revealed need for a more formal experience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/>
          <p:nvPr>
            <p:ph type="ctrTitle"/>
          </p:nvPr>
        </p:nvSpPr>
        <p:spPr>
          <a:xfrm>
            <a:off x="685800" y="1583342"/>
            <a:ext cx="7772400" cy="11597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9" name="Shape 9"/>
          <p:cNvSpPr txBox="1"/>
          <p:nvPr>
            <p:ph idx="1" type="subTitle"/>
          </p:nvPr>
        </p:nvSpPr>
        <p:spPr>
          <a:xfrm>
            <a:off x="685800" y="2840053"/>
            <a:ext cx="7772400" cy="7847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spcBef>
                <a:spcPts val="360"/>
              </a:spcBef>
              <a:buSzPct val="100000"/>
              <a:buNone/>
              <a:defRPr sz="1800"/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3.png"/><Relationship Id="rId4" Type="http://schemas.openxmlformats.org/officeDocument/2006/relationships/image" Target="../media/image00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01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01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01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01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01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01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01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01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01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0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1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01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0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1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1.jpg"/><Relationship Id="rId4" Type="http://schemas.openxmlformats.org/officeDocument/2006/relationships/image" Target="../media/image0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01.jpg"/><Relationship Id="rId4" Type="http://schemas.openxmlformats.org/officeDocument/2006/relationships/image" Target="../media/image04.png"/><Relationship Id="rId5" Type="http://schemas.openxmlformats.org/officeDocument/2006/relationships/image" Target="../media/image0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ctrTitle"/>
          </p:nvPr>
        </p:nvSpPr>
        <p:spPr>
          <a:xfrm>
            <a:off x="3974500" y="188925"/>
            <a:ext cx="5147699" cy="2409600"/>
          </a:xfrm>
          <a:prstGeom prst="rect">
            <a:avLst/>
          </a:prstGeom>
          <a:noFill/>
        </p:spPr>
        <p:txBody>
          <a:bodyPr anchorCtr="0" anchor="b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b="0" lang="en" sz="3600">
                <a:latin typeface="Cambria"/>
                <a:ea typeface="Cambria"/>
                <a:cs typeface="Cambria"/>
                <a:sym typeface="Cambria"/>
              </a:rPr>
              <a:t>Talent Within:</a:t>
            </a:r>
          </a:p>
          <a:p>
            <a:pPr rtl="0">
              <a:spcBef>
                <a:spcPts val="0"/>
              </a:spcBef>
              <a:buNone/>
            </a:pPr>
            <a:r>
              <a:rPr b="0" lang="en" sz="3600">
                <a:latin typeface="Cambria"/>
                <a:ea typeface="Cambria"/>
                <a:cs typeface="Cambria"/>
                <a:sym typeface="Cambria"/>
              </a:rPr>
              <a:t>Building Library </a:t>
            </a:r>
          </a:p>
          <a:p>
            <a:pPr rtl="0">
              <a:spcBef>
                <a:spcPts val="0"/>
              </a:spcBef>
              <a:buNone/>
            </a:pPr>
            <a:r>
              <a:rPr b="0" lang="en" sz="3600">
                <a:latin typeface="Cambria"/>
                <a:ea typeface="Cambria"/>
                <a:cs typeface="Cambria"/>
                <a:sym typeface="Cambria"/>
              </a:rPr>
              <a:t>Leaders Through </a:t>
            </a:r>
          </a:p>
          <a:p>
            <a:pPr>
              <a:spcBef>
                <a:spcPts val="0"/>
              </a:spcBef>
              <a:buNone/>
            </a:pPr>
            <a:r>
              <a:rPr b="0" lang="en" sz="3600">
                <a:latin typeface="Cambria"/>
                <a:ea typeface="Cambria"/>
                <a:cs typeface="Cambria"/>
                <a:sym typeface="Cambria"/>
              </a:rPr>
              <a:t>Staff Development</a:t>
            </a:r>
          </a:p>
        </p:txBody>
      </p:sp>
      <p:sp>
        <p:nvSpPr>
          <p:cNvPr id="27" name="Shape 27"/>
          <p:cNvSpPr txBox="1"/>
          <p:nvPr>
            <p:ph idx="1" type="subTitle"/>
          </p:nvPr>
        </p:nvSpPr>
        <p:spPr>
          <a:xfrm>
            <a:off x="3974500" y="2598525"/>
            <a:ext cx="5147699" cy="1088400"/>
          </a:xfrm>
          <a:prstGeom prst="rect">
            <a:avLst/>
          </a:prstGeom>
          <a:solidFill>
            <a:srgbClr val="A30000"/>
          </a:solidFill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Jennifer Natale </a:t>
            </a:r>
          </a:p>
          <a:p>
            <a:pPr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John Millard</a:t>
            </a:r>
          </a:p>
        </p:txBody>
      </p:sp>
      <p:pic>
        <p:nvPicPr>
          <p:cNvPr id="28" name="Shape 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3974500" cy="36869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Shape 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3831590"/>
            <a:ext cx="9144002" cy="13119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New Plan - Learning Outcomes</a:t>
            </a:r>
          </a:p>
        </p:txBody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Staff members connecting and building relationships across units</a:t>
            </a:r>
          </a:p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Build skills necessary to work well in teams</a:t>
            </a:r>
          </a:p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Establish expectations for staff involvement in our system</a:t>
            </a:r>
          </a:p>
        </p:txBody>
      </p:sp>
      <p:pic>
        <p:nvPicPr>
          <p:cNvPr id="101" name="Shape 10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2" name="Shape 102"/>
          <p:cNvCxnSpPr/>
          <p:nvPr/>
        </p:nvCxnSpPr>
        <p:spPr>
          <a:xfrm>
            <a:off x="583175" y="1126675"/>
            <a:ext cx="8257500" cy="11699"/>
          </a:xfrm>
          <a:prstGeom prst="straightConnector1">
            <a:avLst/>
          </a:prstGeom>
          <a:noFill/>
          <a:ln cap="flat" cmpd="sng" w="76200">
            <a:solidFill>
              <a:srgbClr val="A30000"/>
            </a:solidFill>
            <a:prstDash val="solid"/>
            <a:round/>
            <a:headEnd len="lg" w="lg" type="none"/>
            <a:tailEnd len="lg" w="lg" type="none"/>
          </a:ln>
        </p:spPr>
      </p:cxn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Framework </a:t>
            </a:r>
          </a:p>
        </p:txBody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Tuckman’s Model</a:t>
            </a:r>
          </a:p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Team building activities</a:t>
            </a:r>
          </a:p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Discussion/reflection</a:t>
            </a:r>
          </a:p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Diversity discussions</a:t>
            </a:r>
          </a:p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Certificate of completion</a:t>
            </a:r>
          </a:p>
        </p:txBody>
      </p:sp>
      <p:pic>
        <p:nvPicPr>
          <p:cNvPr id="109" name="Shape 10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0" name="Shape 110"/>
          <p:cNvCxnSpPr/>
          <p:nvPr/>
        </p:nvCxnSpPr>
        <p:spPr>
          <a:xfrm>
            <a:off x="583175" y="1126675"/>
            <a:ext cx="8257500" cy="11699"/>
          </a:xfrm>
          <a:prstGeom prst="straightConnector1">
            <a:avLst/>
          </a:prstGeom>
          <a:noFill/>
          <a:ln cap="flat" cmpd="sng" w="76200">
            <a:solidFill>
              <a:srgbClr val="A30000"/>
            </a:solidFill>
            <a:prstDash val="solid"/>
            <a:round/>
            <a:headEnd len="lg" w="lg" type="none"/>
            <a:tailEnd len="lg" w="lg" type="none"/>
          </a:ln>
        </p:spPr>
      </p:cxn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Next Time / Tips</a:t>
            </a:r>
          </a:p>
        </p:txBody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Project creation and other highly engaging activities</a:t>
            </a:r>
          </a:p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Provide learning opportunities in all areas of the libraries</a:t>
            </a:r>
          </a:p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Food...</a:t>
            </a:r>
          </a:p>
        </p:txBody>
      </p:sp>
      <p:pic>
        <p:nvPicPr>
          <p:cNvPr id="117" name="Shape 1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8" name="Shape 118"/>
          <p:cNvCxnSpPr/>
          <p:nvPr/>
        </p:nvCxnSpPr>
        <p:spPr>
          <a:xfrm>
            <a:off x="583175" y="1126675"/>
            <a:ext cx="8257500" cy="11699"/>
          </a:xfrm>
          <a:prstGeom prst="straightConnector1">
            <a:avLst/>
          </a:prstGeom>
          <a:noFill/>
          <a:ln cap="flat" cmpd="sng" w="76200">
            <a:solidFill>
              <a:srgbClr val="A30000"/>
            </a:solidFill>
            <a:prstDash val="solid"/>
            <a:round/>
            <a:headEnd len="lg" w="lg" type="none"/>
            <a:tailEnd len="lg" w="lg" type="none"/>
          </a:ln>
        </p:spPr>
      </p:cxn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Leadership Training</a:t>
            </a:r>
          </a:p>
        </p:txBody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Focus on emerging leaders / middle managers</a:t>
            </a:r>
          </a:p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Multiple sessions - “course”</a:t>
            </a:r>
          </a:p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The Leadership Challenge book</a:t>
            </a:r>
          </a:p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Team of three to organize </a:t>
            </a:r>
          </a:p>
          <a:p>
            <a:pPr indent="457200" lvl="0" rtl="0">
              <a:spcBef>
                <a:spcPts val="0"/>
              </a:spcBef>
              <a:buNone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- student affairs experience</a:t>
            </a:r>
          </a:p>
        </p:txBody>
      </p:sp>
      <p:pic>
        <p:nvPicPr>
          <p:cNvPr id="125" name="Shape 1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6" name="Shape 126"/>
          <p:cNvCxnSpPr/>
          <p:nvPr/>
        </p:nvCxnSpPr>
        <p:spPr>
          <a:xfrm>
            <a:off x="583175" y="1126675"/>
            <a:ext cx="8257500" cy="11699"/>
          </a:xfrm>
          <a:prstGeom prst="straightConnector1">
            <a:avLst/>
          </a:prstGeom>
          <a:noFill/>
          <a:ln cap="flat" cmpd="sng" w="76200">
            <a:solidFill>
              <a:srgbClr val="A30000"/>
            </a:solidFill>
            <a:prstDash val="solid"/>
            <a:round/>
            <a:headEnd len="lg" w="lg" type="none"/>
            <a:tailEnd len="lg" w="lg" type="none"/>
          </a:ln>
        </p:spPr>
      </p:cxn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Learning Outcomes</a:t>
            </a:r>
          </a:p>
        </p:txBody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Strengthen the team of middle managers</a:t>
            </a:r>
          </a:p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Build leadership capacity for our system or other opportunities</a:t>
            </a:r>
          </a:p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Advance supervisory skills</a:t>
            </a:r>
          </a:p>
        </p:txBody>
      </p:sp>
      <p:pic>
        <p:nvPicPr>
          <p:cNvPr id="133" name="Shape 1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4" name="Shape 134"/>
          <p:cNvCxnSpPr/>
          <p:nvPr/>
        </p:nvCxnSpPr>
        <p:spPr>
          <a:xfrm>
            <a:off x="583175" y="1126675"/>
            <a:ext cx="8257500" cy="11699"/>
          </a:xfrm>
          <a:prstGeom prst="straightConnector1">
            <a:avLst/>
          </a:prstGeom>
          <a:noFill/>
          <a:ln cap="flat" cmpd="sng" w="76200">
            <a:solidFill>
              <a:srgbClr val="A30000"/>
            </a:solidFill>
            <a:prstDash val="solid"/>
            <a:round/>
            <a:headEnd len="lg" w="lg" type="none"/>
            <a:tailEnd len="lg" w="lg" type="none"/>
          </a:ln>
        </p:spPr>
      </p:cxn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Next Time / Tips</a:t>
            </a:r>
          </a:p>
        </p:txBody>
      </p:sp>
      <p:sp>
        <p:nvSpPr>
          <p:cNvPr id="140" name="Shape 140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Annual cohort - application process</a:t>
            </a:r>
          </a:p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Use of LMS instead of LibGuide</a:t>
            </a:r>
          </a:p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Seek partners / expertise if you don’t have it internally</a:t>
            </a:r>
          </a:p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Create a system and emphasize </a:t>
            </a:r>
          </a:p>
          <a:p>
            <a:pPr indent="457200" lvl="0" rtl="0">
              <a:spcBef>
                <a:spcPts val="0"/>
              </a:spcBef>
              <a:buNone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the importance</a:t>
            </a:r>
          </a:p>
        </p:txBody>
      </p:sp>
      <p:pic>
        <p:nvPicPr>
          <p:cNvPr id="141" name="Shape 1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2" name="Shape 142"/>
          <p:cNvCxnSpPr/>
          <p:nvPr/>
        </p:nvCxnSpPr>
        <p:spPr>
          <a:xfrm>
            <a:off x="583175" y="1126675"/>
            <a:ext cx="8257500" cy="11699"/>
          </a:xfrm>
          <a:prstGeom prst="straightConnector1">
            <a:avLst/>
          </a:prstGeom>
          <a:noFill/>
          <a:ln cap="flat" cmpd="sng" w="76200">
            <a:solidFill>
              <a:srgbClr val="A30000"/>
            </a:solidFill>
            <a:prstDash val="solid"/>
            <a:round/>
            <a:headEnd len="lg" w="lg" type="none"/>
            <a:tailEnd len="lg" w="lg" type="none"/>
          </a:ln>
        </p:spPr>
      </p:cxn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New Highlight on PD</a:t>
            </a:r>
          </a:p>
        </p:txBody>
      </p:sp>
      <p:sp>
        <p:nvSpPr>
          <p:cNvPr id="148" name="Shape 148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Success of initial trainings</a:t>
            </a:r>
          </a:p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Proposal to create a committee to oversee prof dev</a:t>
            </a:r>
          </a:p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Support from the administration</a:t>
            </a:r>
          </a:p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Part of the university strategic </a:t>
            </a:r>
          </a:p>
          <a:p>
            <a:pPr indent="457200" lvl="0" rtl="0">
              <a:spcBef>
                <a:spcPts val="0"/>
              </a:spcBef>
              <a:buNone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plan</a:t>
            </a:r>
          </a:p>
        </p:txBody>
      </p:sp>
      <p:pic>
        <p:nvPicPr>
          <p:cNvPr id="149" name="Shape 1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0" name="Shape 150"/>
          <p:cNvCxnSpPr/>
          <p:nvPr/>
        </p:nvCxnSpPr>
        <p:spPr>
          <a:xfrm>
            <a:off x="583175" y="1126675"/>
            <a:ext cx="8257500" cy="11699"/>
          </a:xfrm>
          <a:prstGeom prst="straightConnector1">
            <a:avLst/>
          </a:prstGeom>
          <a:noFill/>
          <a:ln cap="flat" cmpd="sng" w="76200">
            <a:solidFill>
              <a:srgbClr val="A30000"/>
            </a:solidFill>
            <a:prstDash val="solid"/>
            <a:round/>
            <a:headEnd len="lg" w="lg" type="none"/>
            <a:tailEnd len="lg" w="lg" type="none"/>
          </a:ln>
        </p:spPr>
      </p:cxn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Role of committee</a:t>
            </a:r>
          </a:p>
        </p:txBody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NTMT</a:t>
            </a:r>
          </a:p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Leadership course</a:t>
            </a:r>
          </a:p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General coordination of prof dev workshops / activities</a:t>
            </a:r>
          </a:p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Provide resources</a:t>
            </a:r>
          </a:p>
        </p:txBody>
      </p:sp>
      <p:pic>
        <p:nvPicPr>
          <p:cNvPr id="157" name="Shape 1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8" name="Shape 158"/>
          <p:cNvCxnSpPr/>
          <p:nvPr/>
        </p:nvCxnSpPr>
        <p:spPr>
          <a:xfrm>
            <a:off x="583175" y="1126675"/>
            <a:ext cx="8257500" cy="11699"/>
          </a:xfrm>
          <a:prstGeom prst="straightConnector1">
            <a:avLst/>
          </a:prstGeom>
          <a:noFill/>
          <a:ln cap="flat" cmpd="sng" w="76200">
            <a:solidFill>
              <a:srgbClr val="A30000"/>
            </a:solidFill>
            <a:prstDash val="solid"/>
            <a:round/>
            <a:headEnd len="lg" w="lg" type="none"/>
            <a:tailEnd len="lg" w="lg" type="none"/>
          </a:ln>
        </p:spPr>
      </p:cxn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PD LibGuide</a:t>
            </a:r>
          </a:p>
        </p:txBody>
      </p:sp>
      <p:sp>
        <p:nvSpPr>
          <p:cNvPr id="164" name="Shape 164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Professional organizations</a:t>
            </a:r>
          </a:p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Conferences</a:t>
            </a:r>
          </a:p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Internal and external learning opportunities</a:t>
            </a:r>
          </a:p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Online learning</a:t>
            </a:r>
          </a:p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Inspiration</a:t>
            </a:r>
          </a:p>
        </p:txBody>
      </p:sp>
      <p:pic>
        <p:nvPicPr>
          <p:cNvPr id="165" name="Shape 1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6" name="Shape 166"/>
          <p:cNvCxnSpPr/>
          <p:nvPr/>
        </p:nvCxnSpPr>
        <p:spPr>
          <a:xfrm>
            <a:off x="583175" y="1126675"/>
            <a:ext cx="8257500" cy="11699"/>
          </a:xfrm>
          <a:prstGeom prst="straightConnector1">
            <a:avLst/>
          </a:prstGeom>
          <a:noFill/>
          <a:ln cap="flat" cmpd="sng" w="76200">
            <a:solidFill>
              <a:srgbClr val="A30000"/>
            </a:solidFill>
            <a:prstDash val="solid"/>
            <a:round/>
            <a:headEnd len="lg" w="lg" type="none"/>
            <a:tailEnd len="lg" w="lg" type="none"/>
          </a:ln>
        </p:spPr>
      </p:cxn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Goals</a:t>
            </a:r>
          </a:p>
        </p:txBody>
      </p:sp>
      <p:sp>
        <p:nvSpPr>
          <p:cNvPr id="172" name="Shape 172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Create a more holistic view of our development (system vs. individual)</a:t>
            </a:r>
          </a:p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Start more conversations and generate new ideas</a:t>
            </a:r>
          </a:p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Improve job satisfaction and performance</a:t>
            </a:r>
          </a:p>
        </p:txBody>
      </p:sp>
      <p:pic>
        <p:nvPicPr>
          <p:cNvPr id="173" name="Shape 1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4" name="Shape 174"/>
          <p:cNvCxnSpPr/>
          <p:nvPr/>
        </p:nvCxnSpPr>
        <p:spPr>
          <a:xfrm>
            <a:off x="583175" y="1126675"/>
            <a:ext cx="8257500" cy="11699"/>
          </a:xfrm>
          <a:prstGeom prst="straightConnector1">
            <a:avLst/>
          </a:prstGeom>
          <a:noFill/>
          <a:ln cap="flat" cmpd="sng" w="76200">
            <a:solidFill>
              <a:srgbClr val="A30000"/>
            </a:solidFill>
            <a:prstDash val="solid"/>
            <a:round/>
            <a:headEnd len="lg" w="lg" type="none"/>
            <a:tailEnd len="lg" w="lg" type="none"/>
          </a:ln>
        </p:spPr>
      </p:cxn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Overview</a:t>
            </a:r>
          </a:p>
        </p:txBody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Professional development initiatives at Miami:</a:t>
            </a:r>
          </a:p>
          <a:p>
            <a:pPr indent="-457200" lvl="0" marL="457200" rtl="0">
              <a:spcBef>
                <a:spcPts val="0"/>
              </a:spcBef>
              <a:buSzPct val="100000"/>
              <a:buFont typeface="Georgia"/>
              <a:buAutoNum type="arabicPeriod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New Team Member Training</a:t>
            </a:r>
          </a:p>
          <a:p>
            <a:pPr indent="-457200" lvl="0" marL="457200" rtl="0">
              <a:spcBef>
                <a:spcPts val="0"/>
              </a:spcBef>
              <a:buSzPct val="100000"/>
              <a:buFont typeface="Georgia"/>
              <a:buAutoNum type="arabicPeriod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Team Leader Training</a:t>
            </a:r>
          </a:p>
          <a:p>
            <a:pPr indent="-457200" lvl="0" marL="457200">
              <a:spcBef>
                <a:spcPts val="0"/>
              </a:spcBef>
              <a:buSzPct val="100000"/>
              <a:buFont typeface="Georgia"/>
              <a:buAutoNum type="arabicPeriod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Professional Development Committee</a:t>
            </a:r>
          </a:p>
        </p:txBody>
      </p:sp>
      <p:pic>
        <p:nvPicPr>
          <p:cNvPr id="36" name="Shape 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7" name="Shape 37"/>
          <p:cNvCxnSpPr/>
          <p:nvPr/>
        </p:nvCxnSpPr>
        <p:spPr>
          <a:xfrm>
            <a:off x="583175" y="1126675"/>
            <a:ext cx="8257500" cy="11699"/>
          </a:xfrm>
          <a:prstGeom prst="straightConnector1">
            <a:avLst/>
          </a:prstGeom>
          <a:noFill/>
          <a:ln cap="flat" cmpd="sng" w="76200">
            <a:solidFill>
              <a:srgbClr val="A30000"/>
            </a:solidFill>
            <a:prstDash val="solid"/>
            <a:round/>
            <a:headEnd len="lg" w="lg" type="none"/>
            <a:tailEnd len="lg" w="lg" type="none"/>
          </a:ln>
        </p:spPr>
      </p:cxn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Suggestions</a:t>
            </a:r>
          </a:p>
        </p:txBody>
      </p:sp>
      <p:sp>
        <p:nvSpPr>
          <p:cNvPr id="180" name="Shape 180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Try something new</a:t>
            </a:r>
          </a:p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Seek expertise internally or externally</a:t>
            </a:r>
          </a:p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Continued assessment</a:t>
            </a:r>
          </a:p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Build a plan and assign people </a:t>
            </a:r>
          </a:p>
          <a:p>
            <a:pPr indent="457200" lvl="0" rtl="0">
              <a:spcBef>
                <a:spcPts val="0"/>
              </a:spcBef>
              <a:buNone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to it</a:t>
            </a:r>
          </a:p>
        </p:txBody>
      </p:sp>
      <p:pic>
        <p:nvPicPr>
          <p:cNvPr id="181" name="Shape 1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2" name="Shape 182"/>
          <p:cNvCxnSpPr/>
          <p:nvPr/>
        </p:nvCxnSpPr>
        <p:spPr>
          <a:xfrm>
            <a:off x="583175" y="1126675"/>
            <a:ext cx="8257500" cy="11699"/>
          </a:xfrm>
          <a:prstGeom prst="straightConnector1">
            <a:avLst/>
          </a:prstGeom>
          <a:noFill/>
          <a:ln cap="flat" cmpd="sng" w="76200">
            <a:solidFill>
              <a:srgbClr val="A30000"/>
            </a:solidFill>
            <a:prstDash val="solid"/>
            <a:round/>
            <a:headEnd len="lg" w="lg" type="none"/>
            <a:tailEnd len="lg" w="lg" type="none"/>
          </a:ln>
        </p:spPr>
      </p:cxn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Questions?</a:t>
            </a:r>
          </a:p>
        </p:txBody>
      </p:sp>
      <p:sp>
        <p:nvSpPr>
          <p:cNvPr id="188" name="Shape 188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 algn="ctr">
              <a:spcBef>
                <a:spcPts val="0"/>
              </a:spcBef>
              <a:buNone/>
            </a:pPr>
            <a:r>
              <a:t/>
            </a:r>
            <a:endParaRPr sz="4800">
              <a:latin typeface="Georgia"/>
              <a:ea typeface="Georgia"/>
              <a:cs typeface="Georgia"/>
              <a:sym typeface="Georgia"/>
            </a:endParaRPr>
          </a:p>
          <a:p>
            <a:pPr lvl="0" rtl="0" algn="ctr">
              <a:spcBef>
                <a:spcPts val="0"/>
              </a:spcBef>
              <a:buNone/>
            </a:pPr>
            <a:r>
              <a:rPr lang="en" sz="4800">
                <a:latin typeface="Georgia"/>
                <a:ea typeface="Georgia"/>
                <a:cs typeface="Georgia"/>
                <a:sym typeface="Georgia"/>
              </a:rPr>
              <a:t>And we’d love to hear about your successes and ideas!</a:t>
            </a:r>
          </a:p>
        </p:txBody>
      </p:sp>
      <p:pic>
        <p:nvPicPr>
          <p:cNvPr id="189" name="Shape 18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0" name="Shape 190"/>
          <p:cNvCxnSpPr/>
          <p:nvPr/>
        </p:nvCxnSpPr>
        <p:spPr>
          <a:xfrm>
            <a:off x="583175" y="1126675"/>
            <a:ext cx="8257500" cy="11699"/>
          </a:xfrm>
          <a:prstGeom prst="straightConnector1">
            <a:avLst/>
          </a:prstGeom>
          <a:noFill/>
          <a:ln cap="flat" cmpd="sng" w="76200">
            <a:solidFill>
              <a:srgbClr val="A30000"/>
            </a:solidFill>
            <a:prstDash val="solid"/>
            <a:round/>
            <a:headEnd len="lg" w="lg" type="none"/>
            <a:tailEnd len="lg" w="lg" type="none"/>
          </a:ln>
        </p:spPr>
      </p:cxn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Informal Poll</a:t>
            </a:r>
          </a:p>
        </p:txBody>
      </p:sp>
      <p:sp>
        <p:nvSpPr>
          <p:cNvPr id="43" name="Shape 43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4800">
                <a:latin typeface="Georgia"/>
                <a:ea typeface="Georgia"/>
                <a:cs typeface="Georgia"/>
                <a:sym typeface="Georgia"/>
              </a:rPr>
              <a:t>How many of you believe that we need to keep learning in order to be effective in our roles?</a:t>
            </a:r>
          </a:p>
        </p:txBody>
      </p:sp>
      <p:pic>
        <p:nvPicPr>
          <p:cNvPr id="44" name="Shape 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5" name="Shape 45"/>
          <p:cNvCxnSpPr/>
          <p:nvPr/>
        </p:nvCxnSpPr>
        <p:spPr>
          <a:xfrm>
            <a:off x="583175" y="1126675"/>
            <a:ext cx="8257500" cy="11699"/>
          </a:xfrm>
          <a:prstGeom prst="straightConnector1">
            <a:avLst/>
          </a:prstGeom>
          <a:noFill/>
          <a:ln cap="flat" cmpd="sng" w="76200">
            <a:solidFill>
              <a:srgbClr val="A30000"/>
            </a:solidFill>
            <a:prstDash val="solid"/>
            <a:round/>
            <a:headEnd len="lg" w="lg" type="none"/>
            <a:tailEnd len="lg" w="lg" type="none"/>
          </a:ln>
        </p:spPr>
      </p:cxn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Informal Poll</a:t>
            </a:r>
          </a:p>
        </p:txBody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4800">
                <a:latin typeface="Georgia"/>
                <a:ea typeface="Georgia"/>
                <a:cs typeface="Georgia"/>
                <a:sym typeface="Georgia"/>
              </a:rPr>
              <a:t>How many of you wish you had a more focused plan for library staff development at your institution?</a:t>
            </a:r>
          </a:p>
        </p:txBody>
      </p:sp>
      <p:pic>
        <p:nvPicPr>
          <p:cNvPr id="52" name="Shape 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3" name="Shape 53"/>
          <p:cNvCxnSpPr/>
          <p:nvPr/>
        </p:nvCxnSpPr>
        <p:spPr>
          <a:xfrm>
            <a:off x="583175" y="1126675"/>
            <a:ext cx="8257500" cy="11699"/>
          </a:xfrm>
          <a:prstGeom prst="straightConnector1">
            <a:avLst/>
          </a:prstGeom>
          <a:noFill/>
          <a:ln cap="flat" cmpd="sng" w="76200">
            <a:solidFill>
              <a:srgbClr val="A30000"/>
            </a:solidFill>
            <a:prstDash val="solid"/>
            <a:round/>
            <a:headEnd len="lg" w="lg" type="none"/>
            <a:tailEnd len="lg" w="lg" type="none"/>
          </a:ln>
        </p:spPr>
      </p:cxn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Reasons we might not...</a:t>
            </a:r>
          </a:p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Not enough time</a:t>
            </a:r>
          </a:p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Other priorities take precedent</a:t>
            </a:r>
          </a:p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Lack of staffing</a:t>
            </a:r>
          </a:p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Lack of knowledge</a:t>
            </a:r>
          </a:p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Just don’t know where to start...</a:t>
            </a:r>
          </a:p>
        </p:txBody>
      </p:sp>
      <p:pic>
        <p:nvPicPr>
          <p:cNvPr id="60" name="Shape 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1" name="Shape 61"/>
          <p:cNvCxnSpPr/>
          <p:nvPr/>
        </p:nvCxnSpPr>
        <p:spPr>
          <a:xfrm>
            <a:off x="583175" y="1126675"/>
            <a:ext cx="8257500" cy="11699"/>
          </a:xfrm>
          <a:prstGeom prst="straightConnector1">
            <a:avLst/>
          </a:prstGeom>
          <a:noFill/>
          <a:ln cap="flat" cmpd="sng" w="76200">
            <a:solidFill>
              <a:srgbClr val="A30000"/>
            </a:solidFill>
            <a:prstDash val="solid"/>
            <a:round/>
            <a:headEnd len="lg" w="lg" type="none"/>
            <a:tailEnd len="lg" w="lg" type="none"/>
          </a:ln>
        </p:spPr>
      </p:cxn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History of training/prof. dev.</a:t>
            </a:r>
          </a:p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Individualized on-boarding for new staff members</a:t>
            </a:r>
          </a:p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New Team Member Training</a:t>
            </a:r>
          </a:p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HR Process for classified staff </a:t>
            </a:r>
          </a:p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Professional development </a:t>
            </a:r>
          </a:p>
          <a:p>
            <a:pPr indent="457200" lvl="0" rtl="0">
              <a:spcBef>
                <a:spcPts val="0"/>
              </a:spcBef>
              <a:buNone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funding</a:t>
            </a:r>
          </a:p>
        </p:txBody>
      </p:sp>
      <p:pic>
        <p:nvPicPr>
          <p:cNvPr id="68" name="Shape 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9" name="Shape 69"/>
          <p:cNvCxnSpPr/>
          <p:nvPr/>
        </p:nvCxnSpPr>
        <p:spPr>
          <a:xfrm>
            <a:off x="583175" y="1126675"/>
            <a:ext cx="8257500" cy="11699"/>
          </a:xfrm>
          <a:prstGeom prst="straightConnector1">
            <a:avLst/>
          </a:prstGeom>
          <a:noFill/>
          <a:ln cap="flat" cmpd="sng" w="76200">
            <a:solidFill>
              <a:srgbClr val="A30000"/>
            </a:solidFill>
            <a:prstDash val="solid"/>
            <a:round/>
            <a:headEnd len="lg" w="lg" type="none"/>
            <a:tailEnd len="lg" w="lg" type="none"/>
          </a:ln>
        </p:spPr>
      </p:cxn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On Campus Learning</a:t>
            </a:r>
          </a:p>
        </p:txBody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Attend workshops or events on campus</a:t>
            </a:r>
          </a:p>
          <a:p>
            <a:pPr indent="-228600" lvl="0" marL="457200" rtl="0">
              <a:spcBef>
                <a:spcPts val="0"/>
              </a:spcBef>
              <a:buSzPct val="100000"/>
              <a:buFont typeface="Georgia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Attend library led activities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 sz="3600">
              <a:latin typeface="Georgia"/>
              <a:ea typeface="Georgia"/>
              <a:cs typeface="Georgia"/>
              <a:sym typeface="Georgia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Basically no cohesive plan...</a:t>
            </a:r>
          </a:p>
        </p:txBody>
      </p:sp>
      <p:pic>
        <p:nvPicPr>
          <p:cNvPr id="76" name="Shape 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7" name="Shape 77"/>
          <p:cNvCxnSpPr/>
          <p:nvPr/>
        </p:nvCxnSpPr>
        <p:spPr>
          <a:xfrm>
            <a:off x="583175" y="1126675"/>
            <a:ext cx="8257500" cy="11699"/>
          </a:xfrm>
          <a:prstGeom prst="straightConnector1">
            <a:avLst/>
          </a:prstGeom>
          <a:noFill/>
          <a:ln cap="flat" cmpd="sng" w="76200">
            <a:solidFill>
              <a:srgbClr val="A30000"/>
            </a:solidFill>
            <a:prstDash val="solid"/>
            <a:round/>
            <a:headEnd len="lg" w="lg" type="none"/>
            <a:tailEnd len="lg" w="lg" type="none"/>
          </a:ln>
        </p:spPr>
      </p:cxn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History of NTMT - CQI</a:t>
            </a:r>
          </a:p>
        </p:txBody>
      </p:sp>
      <p:pic>
        <p:nvPicPr>
          <p:cNvPr id="83" name="Shape 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4" name="Shape 84"/>
          <p:cNvCxnSpPr/>
          <p:nvPr/>
        </p:nvCxnSpPr>
        <p:spPr>
          <a:xfrm>
            <a:off x="583175" y="1126675"/>
            <a:ext cx="8257500" cy="11699"/>
          </a:xfrm>
          <a:prstGeom prst="straightConnector1">
            <a:avLst/>
          </a:prstGeom>
          <a:noFill/>
          <a:ln cap="flat" cmpd="sng" w="76200">
            <a:solidFill>
              <a:srgbClr val="A30000"/>
            </a:solidFill>
            <a:prstDash val="solid"/>
            <a:round/>
            <a:headEnd len="lg" w="lg" type="none"/>
            <a:tailEnd len="lg" w="lg" type="none"/>
          </a:ln>
        </p:spPr>
      </p:cxnSp>
      <p:pic>
        <p:nvPicPr>
          <p:cNvPr id="85" name="Shape 8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32425" y="1201675"/>
            <a:ext cx="5490712" cy="3953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Leadership Development</a:t>
            </a:r>
          </a:p>
        </p:txBody>
      </p:sp>
      <p:pic>
        <p:nvPicPr>
          <p:cNvPr id="91" name="Shape 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2" name="Shape 92"/>
          <p:cNvCxnSpPr/>
          <p:nvPr/>
        </p:nvCxnSpPr>
        <p:spPr>
          <a:xfrm>
            <a:off x="583175" y="1126675"/>
            <a:ext cx="8257500" cy="11699"/>
          </a:xfrm>
          <a:prstGeom prst="straightConnector1">
            <a:avLst/>
          </a:prstGeom>
          <a:noFill/>
          <a:ln cap="flat" cmpd="sng" w="76200">
            <a:solidFill>
              <a:srgbClr val="A30000"/>
            </a:solidFill>
            <a:prstDash val="solid"/>
            <a:round/>
            <a:headEnd len="lg" w="lg" type="none"/>
            <a:tailEnd len="lg" w="lg" type="none"/>
          </a:ln>
        </p:spPr>
      </p:cxnSp>
      <p:pic>
        <p:nvPicPr>
          <p:cNvPr id="93" name="Shape 9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32425" y="1201675"/>
            <a:ext cx="5490712" cy="3953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Shape 9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55020" y="1201675"/>
            <a:ext cx="5845519" cy="3838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