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2"/>
  </p:notesMasterIdLst>
  <p:sldIdLst>
    <p:sldId id="256" r:id="rId2"/>
    <p:sldId id="257" r:id="rId3"/>
    <p:sldId id="266" r:id="rId4"/>
    <p:sldId id="281" r:id="rId5"/>
    <p:sldId id="258" r:id="rId6"/>
    <p:sldId id="267" r:id="rId7"/>
    <p:sldId id="294" r:id="rId8"/>
    <p:sldId id="264" r:id="rId9"/>
    <p:sldId id="269" r:id="rId10"/>
    <p:sldId id="270" r:id="rId11"/>
    <p:sldId id="298" r:id="rId12"/>
    <p:sldId id="271" r:id="rId13"/>
    <p:sldId id="295" r:id="rId14"/>
    <p:sldId id="263" r:id="rId15"/>
    <p:sldId id="265" r:id="rId16"/>
    <p:sldId id="261" r:id="rId17"/>
    <p:sldId id="273" r:id="rId18"/>
    <p:sldId id="274" r:id="rId19"/>
    <p:sldId id="275" r:id="rId20"/>
    <p:sldId id="277" r:id="rId21"/>
    <p:sldId id="276" r:id="rId22"/>
    <p:sldId id="279" r:id="rId23"/>
    <p:sldId id="282" r:id="rId24"/>
    <p:sldId id="283" r:id="rId25"/>
    <p:sldId id="299" r:id="rId26"/>
    <p:sldId id="300" r:id="rId27"/>
    <p:sldId id="301" r:id="rId28"/>
    <p:sldId id="302" r:id="rId29"/>
    <p:sldId id="303" r:id="rId30"/>
    <p:sldId id="304" r:id="rId31"/>
    <p:sldId id="305" r:id="rId32"/>
    <p:sldId id="306" r:id="rId33"/>
    <p:sldId id="307" r:id="rId34"/>
    <p:sldId id="308" r:id="rId35"/>
    <p:sldId id="309" r:id="rId36"/>
    <p:sldId id="278" r:id="rId37"/>
    <p:sldId id="272" r:id="rId38"/>
    <p:sldId id="296" r:id="rId39"/>
    <p:sldId id="297" r:id="rId40"/>
    <p:sldId id="260" r:id="rId4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3888" autoAdjust="0"/>
  </p:normalViewPr>
  <p:slideViewPr>
    <p:cSldViewPr snapToGrid="0" snapToObjects="1">
      <p:cViewPr>
        <p:scale>
          <a:sx n="81" d="100"/>
          <a:sy n="81" d="100"/>
        </p:scale>
        <p:origin x="-928" y="-8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theme" Target="theme/theme1.xml"/><Relationship Id="rId47"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notesMaster" Target="notesMasters/notesMaster1.xml"/><Relationship Id="rId43" Type="http://schemas.openxmlformats.org/officeDocument/2006/relationships/printerSettings" Target="printerSettings/printerSettings1.bin"/><Relationship Id="rId44" Type="http://schemas.openxmlformats.org/officeDocument/2006/relationships/presProps" Target="presProps.xml"/><Relationship Id="rId4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D12861A-34E4-CF4B-9FCA-8E30B5B28549}" type="datetimeFigureOut">
              <a:rPr lang="en-US" smtClean="0"/>
              <a:t>9/5/14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22F1AA3-308C-D449-AF7D-15BE30825DF4}" type="slidenum">
              <a:rPr lang="en-US" smtClean="0"/>
              <a:t>‹#›</a:t>
            </a:fld>
            <a:endParaRPr lang="en-US" dirty="0"/>
          </a:p>
        </p:txBody>
      </p:sp>
    </p:spTree>
    <p:extLst>
      <p:ext uri="{BB962C8B-B14F-4D97-AF65-F5344CB8AC3E}">
        <p14:creationId xmlns:p14="http://schemas.microsoft.com/office/powerpoint/2010/main" val="236683926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endParaRPr lang="en-US" dirty="0" smtClean="0">
              <a:latin typeface="Calibri" charset="0"/>
              <a:ea typeface="MS PGothic" charset="0"/>
            </a:endParaRPr>
          </a:p>
        </p:txBody>
      </p:sp>
      <p:sp>
        <p:nvSpPr>
          <p:cNvPr id="4" name="Slide Number Placeholder 3"/>
          <p:cNvSpPr>
            <a:spLocks noGrp="1"/>
          </p:cNvSpPr>
          <p:nvPr>
            <p:ph type="sldNum" sz="quarter" idx="10"/>
          </p:nvPr>
        </p:nvSpPr>
        <p:spPr/>
        <p:txBody>
          <a:bodyPr/>
          <a:lstStyle/>
          <a:p>
            <a:fld id="{022F1AA3-308C-D449-AF7D-15BE30825DF4}" type="slidenum">
              <a:rPr lang="en-US" smtClean="0"/>
              <a:t>1</a:t>
            </a:fld>
            <a:endParaRPr lang="en-US" dirty="0"/>
          </a:p>
        </p:txBody>
      </p:sp>
    </p:spTree>
    <p:extLst>
      <p:ext uri="{BB962C8B-B14F-4D97-AF65-F5344CB8AC3E}">
        <p14:creationId xmlns:p14="http://schemas.microsoft.com/office/powerpoint/2010/main" val="4966011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baseline="0" dirty="0" smtClean="0">
                <a:latin typeface="Calibri" charset="0"/>
                <a:ea typeface="MS PGothic" charset="0"/>
              </a:rPr>
              <a:t>Or repositories can be disciplinary based, such as SSRN, the Social Science Research Network. </a:t>
            </a:r>
          </a:p>
          <a:p>
            <a:pPr eaLnBrk="1" hangingPunct="1"/>
            <a:endParaRPr lang="en-US" baseline="0" dirty="0" smtClean="0">
              <a:latin typeface="Calibri" charset="0"/>
              <a:ea typeface="MS PGothic"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latin typeface="Calibri" charset="0"/>
                <a:ea typeface="MS PGothic" charset="0"/>
              </a:rPr>
              <a:t>SSRN’s objective is to provide rapid worldwide distribution of research to authors and their readers and to facilitate communication among them at the lowest possible cost. </a:t>
            </a:r>
            <a:endParaRPr lang="en-US" dirty="0">
              <a:latin typeface="Calibri" charset="0"/>
              <a:ea typeface="MS PGothic" charset="0"/>
            </a:endParaRPr>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MS PGothic" charset="0"/>
                <a:cs typeface="MS PGothic" charset="0"/>
              </a:defRPr>
            </a:lvl1pPr>
            <a:lvl2pPr marL="742950" indent="-285750" eaLnBrk="0" hangingPunct="0">
              <a:defRPr>
                <a:solidFill>
                  <a:schemeClr val="tx1"/>
                </a:solidFill>
                <a:latin typeface="Calibri" charset="0"/>
                <a:ea typeface="MS PGothic" charset="0"/>
                <a:cs typeface="MS PGothic" charset="0"/>
              </a:defRPr>
            </a:lvl2pPr>
            <a:lvl3pPr marL="1143000" indent="-228600" eaLnBrk="0" hangingPunct="0">
              <a:defRPr>
                <a:solidFill>
                  <a:schemeClr val="tx1"/>
                </a:solidFill>
                <a:latin typeface="Calibri" charset="0"/>
                <a:ea typeface="MS PGothic" charset="0"/>
                <a:cs typeface="MS PGothic" charset="0"/>
              </a:defRPr>
            </a:lvl3pPr>
            <a:lvl4pPr marL="1600200" indent="-228600" eaLnBrk="0" hangingPunct="0">
              <a:defRPr>
                <a:solidFill>
                  <a:schemeClr val="tx1"/>
                </a:solidFill>
                <a:latin typeface="Calibri" charset="0"/>
                <a:ea typeface="MS PGothic" charset="0"/>
                <a:cs typeface="MS PGothic" charset="0"/>
              </a:defRPr>
            </a:lvl4pPr>
            <a:lvl5pPr marL="2057400" indent="-228600" eaLnBrk="0" hangingPunct="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eaLnBrk="1" hangingPunct="1"/>
            <a:fld id="{9F7DE1F9-6D31-AC46-A4F4-70FC9A1FD9BE}" type="slidenum">
              <a:rPr lang="en-US"/>
              <a:pPr eaLnBrk="1" hangingPunct="1"/>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There’s also a third model, which is neither</a:t>
            </a:r>
            <a:r>
              <a:rPr lang="en-US" baseline="0" dirty="0" smtClean="0"/>
              <a:t> green nor gold. It’s called hybrid, and it’s when a traditional, subscription publisher offers authors the option of making their article open access for a fee. Many find this model very problematic, because of what we call double dipping. Publishers are receiving article processing fees from the author, yet they’re still charging full subscription prices.</a:t>
            </a:r>
            <a:endParaRPr lang="en-US" dirty="0"/>
          </a:p>
        </p:txBody>
      </p:sp>
      <p:sp>
        <p:nvSpPr>
          <p:cNvPr id="4" name="Slide Number Placeholder 3"/>
          <p:cNvSpPr>
            <a:spLocks noGrp="1"/>
          </p:cNvSpPr>
          <p:nvPr>
            <p:ph type="sldNum" sz="quarter" idx="10"/>
          </p:nvPr>
        </p:nvSpPr>
        <p:spPr/>
        <p:txBody>
          <a:bodyPr/>
          <a:lstStyle/>
          <a:p>
            <a:fld id="{022F1AA3-308C-D449-AF7D-15BE30825DF4}" type="slidenum">
              <a:rPr lang="en-US" smtClean="0"/>
              <a:t>11</a:t>
            </a:fld>
            <a:endParaRPr lang="en-US" dirty="0"/>
          </a:p>
        </p:txBody>
      </p:sp>
    </p:spTree>
    <p:extLst>
      <p:ext uri="{BB962C8B-B14F-4D97-AF65-F5344CB8AC3E}">
        <p14:creationId xmlns:p14="http://schemas.microsoft.com/office/powerpoint/2010/main" val="3234505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latin typeface="Calibri" charset="0"/>
                <a:ea typeface="MS PGothic" charset="0"/>
              </a:rPr>
              <a:t>I think there aren’t many people who want their scholarship closed up and inaccessible, so in principle most everyone seems to agree that open access is a good thing. But there are certainly opinions about how exactly to implement it. I think a lot of these opinions are formed when principles of open access intersect with how things have typically been done in the academy.</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latin typeface="Calibri" charset="0"/>
              <a:ea typeface="MS PGothic"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latin typeface="Calibri" charset="0"/>
                <a:ea typeface="MS PGothic" charset="0"/>
              </a:rPr>
              <a:t>Additionally, there are points of confusion about the ways in which copyright and publisher agreements haven’t always worked in the best interest of authors.</a:t>
            </a:r>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MS PGothic" charset="0"/>
                <a:cs typeface="MS PGothic" charset="0"/>
              </a:defRPr>
            </a:lvl1pPr>
            <a:lvl2pPr marL="742950" indent="-285750" eaLnBrk="0" hangingPunct="0">
              <a:defRPr>
                <a:solidFill>
                  <a:schemeClr val="tx1"/>
                </a:solidFill>
                <a:latin typeface="Calibri" charset="0"/>
                <a:ea typeface="MS PGothic" charset="0"/>
                <a:cs typeface="MS PGothic" charset="0"/>
              </a:defRPr>
            </a:lvl2pPr>
            <a:lvl3pPr marL="1143000" indent="-228600" eaLnBrk="0" hangingPunct="0">
              <a:defRPr>
                <a:solidFill>
                  <a:schemeClr val="tx1"/>
                </a:solidFill>
                <a:latin typeface="Calibri" charset="0"/>
                <a:ea typeface="MS PGothic" charset="0"/>
                <a:cs typeface="MS PGothic" charset="0"/>
              </a:defRPr>
            </a:lvl3pPr>
            <a:lvl4pPr marL="1600200" indent="-228600" eaLnBrk="0" hangingPunct="0">
              <a:defRPr>
                <a:solidFill>
                  <a:schemeClr val="tx1"/>
                </a:solidFill>
                <a:latin typeface="Calibri" charset="0"/>
                <a:ea typeface="MS PGothic" charset="0"/>
                <a:cs typeface="MS PGothic" charset="0"/>
              </a:defRPr>
            </a:lvl4pPr>
            <a:lvl5pPr marL="2057400" indent="-228600" eaLnBrk="0" hangingPunct="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eaLnBrk="1" hangingPunct="1"/>
            <a:fld id="{9F7DE1F9-6D31-AC46-A4F4-70FC9A1FD9BE}" type="slidenum">
              <a:rPr lang="en-US"/>
              <a:pPr eaLnBrk="1" hangingPunct="1"/>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baseline="0" dirty="0" smtClean="0">
                <a:latin typeface="Calibri" charset="0"/>
                <a:ea typeface="MS PGothic" charset="0"/>
              </a:rPr>
              <a:t>Sometimes the promotion and tenure process seems to clash with principles of open access. Publishing in a prestigious journal becomes more important than anything else.</a:t>
            </a:r>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MS PGothic" charset="0"/>
                <a:cs typeface="MS PGothic" charset="0"/>
              </a:defRPr>
            </a:lvl1pPr>
            <a:lvl2pPr marL="742950" indent="-285750" eaLnBrk="0" hangingPunct="0">
              <a:defRPr>
                <a:solidFill>
                  <a:schemeClr val="tx1"/>
                </a:solidFill>
                <a:latin typeface="Calibri" charset="0"/>
                <a:ea typeface="MS PGothic" charset="0"/>
                <a:cs typeface="MS PGothic" charset="0"/>
              </a:defRPr>
            </a:lvl2pPr>
            <a:lvl3pPr marL="1143000" indent="-228600" eaLnBrk="0" hangingPunct="0">
              <a:defRPr>
                <a:solidFill>
                  <a:schemeClr val="tx1"/>
                </a:solidFill>
                <a:latin typeface="Calibri" charset="0"/>
                <a:ea typeface="MS PGothic" charset="0"/>
                <a:cs typeface="MS PGothic" charset="0"/>
              </a:defRPr>
            </a:lvl3pPr>
            <a:lvl4pPr marL="1600200" indent="-228600" eaLnBrk="0" hangingPunct="0">
              <a:defRPr>
                <a:solidFill>
                  <a:schemeClr val="tx1"/>
                </a:solidFill>
                <a:latin typeface="Calibri" charset="0"/>
                <a:ea typeface="MS PGothic" charset="0"/>
                <a:cs typeface="MS PGothic" charset="0"/>
              </a:defRPr>
            </a:lvl4pPr>
            <a:lvl5pPr marL="2057400" indent="-228600" eaLnBrk="0" hangingPunct="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eaLnBrk="1" hangingPunct="1"/>
            <a:fld id="{9F7DE1F9-6D31-AC46-A4F4-70FC9A1FD9BE}" type="slidenum">
              <a:rPr lang="en-US"/>
              <a:pPr eaLnBrk="1" hangingPunct="1"/>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dirty="0" smtClean="0">
                <a:latin typeface="Calibri" charset="0"/>
                <a:ea typeface="MS PGothic" charset="0"/>
              </a:rPr>
              <a:t>So some of these issues are what motivated us to conduct our</a:t>
            </a:r>
            <a:r>
              <a:rPr lang="en-US" baseline="0" dirty="0" smtClean="0">
                <a:latin typeface="Calibri" charset="0"/>
                <a:ea typeface="MS PGothic" charset="0"/>
              </a:rPr>
              <a:t> research. We had been participants in the greater discussions about open access, and we knew that faculty at Duke, Harvard, University of Kansas, Oberlin, MIT, Amherst, and a score of others – including the entire California system – had adopted open access policies.</a:t>
            </a:r>
          </a:p>
          <a:p>
            <a:pPr eaLnBrk="1" hangingPunct="1"/>
            <a:endParaRPr lang="en-US" baseline="0" dirty="0" smtClean="0">
              <a:latin typeface="Calibri" charset="0"/>
              <a:ea typeface="MS PGothic" charset="0"/>
            </a:endParaRPr>
          </a:p>
          <a:p>
            <a:pPr eaLnBrk="1" hangingPunct="1"/>
            <a:r>
              <a:rPr lang="en-US" baseline="0" dirty="0" smtClean="0">
                <a:latin typeface="Calibri" charset="0"/>
                <a:ea typeface="MS PGothic" charset="0"/>
              </a:rPr>
              <a:t>But we also knew that faculty at these schools weren’t necessarily representative of faculty at Miami University.</a:t>
            </a:r>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MS PGothic" charset="0"/>
                <a:cs typeface="MS PGothic" charset="0"/>
              </a:defRPr>
            </a:lvl1pPr>
            <a:lvl2pPr marL="742950" indent="-285750" eaLnBrk="0" hangingPunct="0">
              <a:defRPr>
                <a:solidFill>
                  <a:schemeClr val="tx1"/>
                </a:solidFill>
                <a:latin typeface="Calibri" charset="0"/>
                <a:ea typeface="MS PGothic" charset="0"/>
                <a:cs typeface="MS PGothic" charset="0"/>
              </a:defRPr>
            </a:lvl2pPr>
            <a:lvl3pPr marL="1143000" indent="-228600" eaLnBrk="0" hangingPunct="0">
              <a:defRPr>
                <a:solidFill>
                  <a:schemeClr val="tx1"/>
                </a:solidFill>
                <a:latin typeface="Calibri" charset="0"/>
                <a:ea typeface="MS PGothic" charset="0"/>
                <a:cs typeface="MS PGothic" charset="0"/>
              </a:defRPr>
            </a:lvl3pPr>
            <a:lvl4pPr marL="1600200" indent="-228600" eaLnBrk="0" hangingPunct="0">
              <a:defRPr>
                <a:solidFill>
                  <a:schemeClr val="tx1"/>
                </a:solidFill>
                <a:latin typeface="Calibri" charset="0"/>
                <a:ea typeface="MS PGothic" charset="0"/>
                <a:cs typeface="MS PGothic" charset="0"/>
              </a:defRPr>
            </a:lvl4pPr>
            <a:lvl5pPr marL="2057400" indent="-228600" eaLnBrk="0" hangingPunct="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eaLnBrk="1" hangingPunct="1"/>
            <a:fld id="{94630FB9-6F10-2B4A-9600-733316ACBAEA}" type="slidenum">
              <a:rPr lang="en-US"/>
              <a:pPr eaLnBrk="1" hangingPunct="1"/>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smtClean="0"/>
              <a:t>So just to give some context…</a:t>
            </a:r>
          </a:p>
          <a:p>
            <a:pPr marL="0" indent="0">
              <a:buFont typeface="Arial" panose="020B0604020202020204" pitchFamily="34" charset="0"/>
              <a:buNone/>
            </a:pPr>
            <a:endParaRPr lang="en-US" baseline="0" dirty="0" smtClean="0"/>
          </a:p>
          <a:p>
            <a:pPr marL="0" indent="0">
              <a:buFont typeface="Arial" panose="020B0604020202020204" pitchFamily="34" charset="0"/>
              <a:buNone/>
            </a:pPr>
            <a:r>
              <a:rPr lang="en-US" baseline="0" dirty="0" smtClean="0"/>
              <a:t>Miami University was established in 1809, which is before Florida became a state</a:t>
            </a:r>
          </a:p>
          <a:p>
            <a:pPr marL="0" indent="0">
              <a:buFont typeface="Arial" panose="020B0604020202020204" pitchFamily="34" charset="0"/>
              <a:buNone/>
            </a:pPr>
            <a:r>
              <a:rPr lang="en-US" baseline="0" dirty="0" smtClean="0"/>
              <a:t>It is a public university with main campus in Oxford, OH, which is about 45-minutes northwest of Cincinnati and about 3-miles from the Indiana border. Miami has three smaller regional campuses in Hamilton, Middletown, and West Chester, which are all in the greater Cincinnati area.</a:t>
            </a:r>
          </a:p>
          <a:p>
            <a:pPr marL="0" indent="0">
              <a:buFont typeface="Arial" panose="020B0604020202020204" pitchFamily="34" charset="0"/>
              <a:buNone/>
            </a:pPr>
            <a:endParaRPr lang="en-US" baseline="0" dirty="0" smtClean="0"/>
          </a:p>
          <a:p>
            <a:pPr marL="0" indent="0">
              <a:buFont typeface="Arial" panose="020B0604020202020204" pitchFamily="34" charset="0"/>
              <a:buNone/>
            </a:pPr>
            <a:r>
              <a:rPr lang="en-US" baseline="0" dirty="0" smtClean="0"/>
              <a:t>In 2013 the university had a total undergraduate FTE of 21,300 students and total grad enrollment of 2,439 students.</a:t>
            </a:r>
          </a:p>
          <a:p>
            <a:pPr marL="0" lvl="0" indent="0">
              <a:buFont typeface="Arial" panose="020B0604020202020204" pitchFamily="34" charset="0"/>
              <a:buNone/>
            </a:pPr>
            <a:endParaRPr lang="en-US" baseline="0" dirty="0" smtClean="0"/>
          </a:p>
          <a:p>
            <a:pPr marL="0" lvl="0" indent="0">
              <a:buFont typeface="Arial" panose="020B0604020202020204" pitchFamily="34" charset="0"/>
              <a:buNone/>
            </a:pPr>
            <a:r>
              <a:rPr lang="en-US" baseline="0" dirty="0" smtClean="0"/>
              <a:t>Focuses primarily on undergrad liberal education offering bachelor’s degrees in over 100 areas, master’s degrees in more than 50 areas, and several doctoral degrees.</a:t>
            </a:r>
          </a:p>
          <a:p>
            <a:pPr marL="0" lvl="0" indent="0">
              <a:buFont typeface="Arial" panose="020B0604020202020204" pitchFamily="34" charset="0"/>
              <a:buNone/>
            </a:pPr>
            <a:endParaRPr lang="en-US" baseline="0" dirty="0" smtClean="0"/>
          </a:p>
          <a:p>
            <a:pPr marL="0" lvl="0" indent="0">
              <a:buFont typeface="Arial" panose="020B0604020202020204" pitchFamily="34" charset="0"/>
              <a:buNone/>
            </a:pPr>
            <a:r>
              <a:rPr lang="en-US" baseline="0" dirty="0" smtClean="0"/>
              <a:t>Faculty positions are primarily tenure-track but adjunct and clinical/lecturer positions have been rising in number in recent years.</a:t>
            </a:r>
            <a:endParaRPr lang="en-US" dirty="0" smtClean="0"/>
          </a:p>
          <a:p>
            <a:endParaRPr lang="en-US" dirty="0"/>
          </a:p>
        </p:txBody>
      </p:sp>
      <p:sp>
        <p:nvSpPr>
          <p:cNvPr id="4" name="Slide Number Placeholder 3"/>
          <p:cNvSpPr>
            <a:spLocks noGrp="1"/>
          </p:cNvSpPr>
          <p:nvPr>
            <p:ph type="sldNum" sz="quarter" idx="10"/>
          </p:nvPr>
        </p:nvSpPr>
        <p:spPr/>
        <p:txBody>
          <a:bodyPr/>
          <a:lstStyle/>
          <a:p>
            <a:fld id="{828708DF-F17B-0746-95C5-D2685E50C98B}" type="slidenum">
              <a:rPr lang="en-US" smtClean="0"/>
              <a:t>15</a:t>
            </a:fld>
            <a:endParaRPr lang="en-US" dirty="0"/>
          </a:p>
        </p:txBody>
      </p:sp>
    </p:spTree>
    <p:extLst>
      <p:ext uri="{BB962C8B-B14F-4D97-AF65-F5344CB8AC3E}">
        <p14:creationId xmlns:p14="http://schemas.microsoft.com/office/powerpoint/2010/main" val="25653687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anose="020B0604020202020204" pitchFamily="34" charset="0"/>
              <a:buNone/>
            </a:pPr>
            <a:r>
              <a:rPr lang="en-US" dirty="0" smtClean="0"/>
              <a:t>So</a:t>
            </a:r>
            <a:r>
              <a:rPr lang="en-US" baseline="0" dirty="0" smtClean="0"/>
              <a:t> w</a:t>
            </a:r>
            <a:r>
              <a:rPr lang="en-US" dirty="0" smtClean="0"/>
              <a:t>hile we</a:t>
            </a:r>
            <a:r>
              <a:rPr lang="en-US" baseline="0" dirty="0" smtClean="0"/>
              <a:t> have</a:t>
            </a:r>
            <a:r>
              <a:rPr lang="en-US" dirty="0" smtClean="0"/>
              <a:t> a large and active body of faculty performing research and publishing,</a:t>
            </a:r>
            <a:r>
              <a:rPr lang="en-US" baseline="0" dirty="0" smtClean="0"/>
              <a:t> the university community is conservative and has been slow to recognize changes in scholarly communication.</a:t>
            </a:r>
          </a:p>
          <a:p>
            <a:pPr marL="0" lvl="0" indent="0">
              <a:buFont typeface="Arial" panose="020B0604020202020204" pitchFamily="34" charset="0"/>
              <a:buNone/>
            </a:pPr>
            <a:endParaRPr lang="en-US" baseline="0" dirty="0" smtClean="0"/>
          </a:p>
          <a:p>
            <a:pPr marL="0" lvl="0" indent="0">
              <a:buFont typeface="Arial" panose="020B0604020202020204" pitchFamily="34" charset="0"/>
              <a:buNone/>
            </a:pPr>
            <a:r>
              <a:rPr lang="en-US" baseline="0" dirty="0" smtClean="0"/>
              <a:t>We believed that a better understanding of our faculty members’ opinions about open access could inform our initiatives in implementing open access programming, services, and policies on our campus. Additionally, we thought components of faculty confusion about open access could guide other library services related to open access, like enhancements we make to our institutional repository or the inclusion of open access topics in library instruction and outreach. </a:t>
            </a:r>
            <a:endParaRPr lang="en-US" dirty="0"/>
          </a:p>
        </p:txBody>
      </p:sp>
      <p:sp>
        <p:nvSpPr>
          <p:cNvPr id="4" name="Slide Number Placeholder 3"/>
          <p:cNvSpPr>
            <a:spLocks noGrp="1"/>
          </p:cNvSpPr>
          <p:nvPr>
            <p:ph type="sldNum" sz="quarter" idx="10"/>
          </p:nvPr>
        </p:nvSpPr>
        <p:spPr/>
        <p:txBody>
          <a:bodyPr/>
          <a:lstStyle/>
          <a:p>
            <a:fld id="{828708DF-F17B-0746-95C5-D2685E50C98B}" type="slidenum">
              <a:rPr lang="en-US" smtClean="0"/>
              <a:t>16</a:t>
            </a:fld>
            <a:endParaRPr lang="en-US" dirty="0"/>
          </a:p>
        </p:txBody>
      </p:sp>
    </p:spTree>
    <p:extLst>
      <p:ext uri="{BB962C8B-B14F-4D97-AF65-F5344CB8AC3E}">
        <p14:creationId xmlns:p14="http://schemas.microsoft.com/office/powerpoint/2010/main" val="25653687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dirty="0" smtClean="0">
                <a:latin typeface="Calibri" charset="0"/>
                <a:ea typeface="MS PGothic" charset="0"/>
              </a:rPr>
              <a:t>In other words, we had heard </a:t>
            </a:r>
            <a:r>
              <a:rPr lang="en-US" baseline="0" dirty="0" smtClean="0">
                <a:latin typeface="Calibri" charset="0"/>
                <a:ea typeface="MS PGothic" charset="0"/>
              </a:rPr>
              <a:t>anecdotal evidence and hearsay. We had heard about faculty supporters, faculty confusion, and faculty who were misinformed. Too often we design programs and services without the input of our communities, so we wanted to avoid this. </a:t>
            </a:r>
            <a:endParaRPr lang="en-US" dirty="0">
              <a:latin typeface="Calibri" charset="0"/>
              <a:ea typeface="MS PGothic" charset="0"/>
            </a:endParaRPr>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MS PGothic" charset="0"/>
                <a:cs typeface="MS PGothic" charset="0"/>
              </a:defRPr>
            </a:lvl1pPr>
            <a:lvl2pPr marL="742950" indent="-285750" eaLnBrk="0" hangingPunct="0">
              <a:defRPr>
                <a:solidFill>
                  <a:schemeClr val="tx1"/>
                </a:solidFill>
                <a:latin typeface="Calibri" charset="0"/>
                <a:ea typeface="MS PGothic" charset="0"/>
                <a:cs typeface="MS PGothic" charset="0"/>
              </a:defRPr>
            </a:lvl2pPr>
            <a:lvl3pPr marL="1143000" indent="-228600" eaLnBrk="0" hangingPunct="0">
              <a:defRPr>
                <a:solidFill>
                  <a:schemeClr val="tx1"/>
                </a:solidFill>
                <a:latin typeface="Calibri" charset="0"/>
                <a:ea typeface="MS PGothic" charset="0"/>
                <a:cs typeface="MS PGothic" charset="0"/>
              </a:defRPr>
            </a:lvl3pPr>
            <a:lvl4pPr marL="1600200" indent="-228600" eaLnBrk="0" hangingPunct="0">
              <a:defRPr>
                <a:solidFill>
                  <a:schemeClr val="tx1"/>
                </a:solidFill>
                <a:latin typeface="Calibri" charset="0"/>
                <a:ea typeface="MS PGothic" charset="0"/>
                <a:cs typeface="MS PGothic" charset="0"/>
              </a:defRPr>
            </a:lvl4pPr>
            <a:lvl5pPr marL="2057400" indent="-228600" eaLnBrk="0" hangingPunct="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eaLnBrk="1" hangingPunct="1"/>
            <a:fld id="{04CB25D3-29C8-2A48-8D93-07F93EFD0157}" type="slidenum">
              <a:rPr lang="en-US"/>
              <a:pPr eaLnBrk="1" hangingPunct="1"/>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dirty="0" smtClean="0">
                <a:latin typeface="Calibri" charset="0"/>
                <a:ea typeface="MS PGothic" charset="0"/>
              </a:rPr>
              <a:t>My boss, who</a:t>
            </a:r>
            <a:r>
              <a:rPr lang="en-US" baseline="0" dirty="0" smtClean="0">
                <a:latin typeface="Calibri" charset="0"/>
                <a:ea typeface="MS PGothic" charset="0"/>
              </a:rPr>
              <a:t> is now the Libraries’ Associate Dean, had</a:t>
            </a:r>
            <a:r>
              <a:rPr lang="en-US" dirty="0" smtClean="0">
                <a:latin typeface="Calibri" charset="0"/>
                <a:ea typeface="MS PGothic" charset="0"/>
              </a:rPr>
              <a:t> worked with Steven Brown prior to coming to Miami. So he was familiar with Q Methodology, and he and other colleagues at Miami had done</a:t>
            </a:r>
            <a:r>
              <a:rPr lang="en-US" baseline="0" dirty="0" smtClean="0">
                <a:latin typeface="Calibri" charset="0"/>
                <a:ea typeface="MS PGothic" charset="0"/>
              </a:rPr>
              <a:t> a number of studies using it. This was my introduction to Q, and I’m still far from the expert all of you are. But because you all are experts, I’m going to skip the methodology, and jump straight to the three main opinion types we found on our campus.</a:t>
            </a:r>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MS PGothic" charset="0"/>
                <a:cs typeface="MS PGothic" charset="0"/>
              </a:defRPr>
            </a:lvl1pPr>
            <a:lvl2pPr marL="742950" indent="-285750" eaLnBrk="0" hangingPunct="0">
              <a:defRPr>
                <a:solidFill>
                  <a:schemeClr val="tx1"/>
                </a:solidFill>
                <a:latin typeface="Calibri" charset="0"/>
                <a:ea typeface="MS PGothic" charset="0"/>
                <a:cs typeface="MS PGothic" charset="0"/>
              </a:defRPr>
            </a:lvl2pPr>
            <a:lvl3pPr marL="1143000" indent="-228600" eaLnBrk="0" hangingPunct="0">
              <a:defRPr>
                <a:solidFill>
                  <a:schemeClr val="tx1"/>
                </a:solidFill>
                <a:latin typeface="Calibri" charset="0"/>
                <a:ea typeface="MS PGothic" charset="0"/>
                <a:cs typeface="MS PGothic" charset="0"/>
              </a:defRPr>
            </a:lvl3pPr>
            <a:lvl4pPr marL="1600200" indent="-228600" eaLnBrk="0" hangingPunct="0">
              <a:defRPr>
                <a:solidFill>
                  <a:schemeClr val="tx1"/>
                </a:solidFill>
                <a:latin typeface="Calibri" charset="0"/>
                <a:ea typeface="MS PGothic" charset="0"/>
                <a:cs typeface="MS PGothic" charset="0"/>
              </a:defRPr>
            </a:lvl4pPr>
            <a:lvl5pPr marL="2057400" indent="-228600" eaLnBrk="0" hangingPunct="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eaLnBrk="1" hangingPunct="1"/>
            <a:fld id="{14B47549-B5FA-564D-BF7D-4D86C47C8F40}" type="slidenum">
              <a:rPr lang="en-US"/>
              <a:pPr eaLnBrk="1" hangingPunct="1"/>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dirty="0" smtClean="0">
                <a:latin typeface="Calibri" charset="0"/>
                <a:ea typeface="MS PGothic" charset="0"/>
              </a:rPr>
              <a:t>We called the Factor One the Evangelists.</a:t>
            </a:r>
          </a:p>
          <a:p>
            <a:pPr eaLnBrk="1" hangingPunct="1"/>
            <a:endParaRPr lang="en-US" dirty="0" smtClean="0">
              <a:latin typeface="Calibri" charset="0"/>
              <a:ea typeface="MS PGothic" charset="0"/>
            </a:endParaRPr>
          </a:p>
          <a:p>
            <a:pPr eaLnBrk="1" hangingPunct="1"/>
            <a:r>
              <a:rPr lang="en-US" dirty="0" smtClean="0">
                <a:latin typeface="Calibri" charset="0"/>
                <a:ea typeface="MS PGothic" charset="0"/>
              </a:rPr>
              <a:t>Evangelists’ opinions mirror many of the standard arguments made in favor</a:t>
            </a:r>
            <a:r>
              <a:rPr lang="en-US" baseline="0" dirty="0" smtClean="0">
                <a:latin typeface="Calibri" charset="0"/>
                <a:ea typeface="MS PGothic" charset="0"/>
              </a:rPr>
              <a:t> of open access, namely that “information should be as widely and freely available as possible” </a:t>
            </a:r>
            <a:r>
              <a:rPr lang="en-US" dirty="0" smtClean="0">
                <a:latin typeface="Calibri" charset="0"/>
                <a:ea typeface="MS PGothic" charset="0"/>
              </a:rPr>
              <a:t> They also believed in open data, increased access, and access to</a:t>
            </a:r>
            <a:r>
              <a:rPr lang="en-US" baseline="0" dirty="0" smtClean="0">
                <a:latin typeface="Calibri" charset="0"/>
                <a:ea typeface="MS PGothic" charset="0"/>
              </a:rPr>
              <a:t> global audiences. The also greatly appreciate the speed at which articles become available. </a:t>
            </a:r>
            <a:endParaRPr lang="en-US" dirty="0">
              <a:latin typeface="Calibri" charset="0"/>
              <a:ea typeface="MS PGothic" charset="0"/>
            </a:endParaRPr>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MS PGothic" charset="0"/>
                <a:cs typeface="MS PGothic" charset="0"/>
              </a:defRPr>
            </a:lvl1pPr>
            <a:lvl2pPr marL="742950" indent="-285750" eaLnBrk="0" hangingPunct="0">
              <a:defRPr>
                <a:solidFill>
                  <a:schemeClr val="tx1"/>
                </a:solidFill>
                <a:latin typeface="Calibri" charset="0"/>
                <a:ea typeface="MS PGothic" charset="0"/>
                <a:cs typeface="MS PGothic" charset="0"/>
              </a:defRPr>
            </a:lvl2pPr>
            <a:lvl3pPr marL="1143000" indent="-228600" eaLnBrk="0" hangingPunct="0">
              <a:defRPr>
                <a:solidFill>
                  <a:schemeClr val="tx1"/>
                </a:solidFill>
                <a:latin typeface="Calibri" charset="0"/>
                <a:ea typeface="MS PGothic" charset="0"/>
                <a:cs typeface="MS PGothic" charset="0"/>
              </a:defRPr>
            </a:lvl3pPr>
            <a:lvl4pPr marL="1600200" indent="-228600" eaLnBrk="0" hangingPunct="0">
              <a:defRPr>
                <a:solidFill>
                  <a:schemeClr val="tx1"/>
                </a:solidFill>
                <a:latin typeface="Calibri" charset="0"/>
                <a:ea typeface="MS PGothic" charset="0"/>
                <a:cs typeface="MS PGothic" charset="0"/>
              </a:defRPr>
            </a:lvl4pPr>
            <a:lvl5pPr marL="2057400" indent="-228600" eaLnBrk="0" hangingPunct="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eaLnBrk="1" hangingPunct="1"/>
            <a:fld id="{14B47549-B5FA-564D-BF7D-4D86C47C8F40}" type="slidenum">
              <a:rPr lang="en-US"/>
              <a:pPr eaLnBrk="1" hangingPunct="1"/>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dirty="0" smtClean="0">
                <a:latin typeface="Calibri" charset="0"/>
                <a:ea typeface="MS PGothic" charset="0"/>
              </a:rPr>
              <a:t>People</a:t>
            </a:r>
            <a:r>
              <a:rPr lang="en-US" baseline="0" dirty="0" smtClean="0">
                <a:latin typeface="Calibri" charset="0"/>
                <a:ea typeface="MS PGothic" charset="0"/>
              </a:rPr>
              <a:t> often start with definitions, and this is no different. I want to make sure we’re all on the same page with our understanding of Open Access.</a:t>
            </a:r>
          </a:p>
          <a:p>
            <a:pPr eaLnBrk="1" hangingPunct="1"/>
            <a:r>
              <a:rPr lang="en-US" baseline="0" dirty="0" smtClean="0">
                <a:latin typeface="Calibri" charset="0"/>
                <a:ea typeface="MS PGothic" charset="0"/>
              </a:rPr>
              <a:t> [Read definition]</a:t>
            </a:r>
          </a:p>
          <a:p>
            <a:pPr eaLnBrk="1" hangingPunct="1"/>
            <a:r>
              <a:rPr lang="en-US" baseline="0" dirty="0" smtClean="0">
                <a:latin typeface="Calibri" charset="0"/>
                <a:ea typeface="MS PGothic" charset="0"/>
              </a:rPr>
              <a:t>Peter Suber is now the Director for the Office for Scholarly Communication at Harvard, and he is a leading expert on Open Access, </a:t>
            </a:r>
            <a:endParaRPr lang="en-US" dirty="0">
              <a:latin typeface="Calibri" charset="0"/>
              <a:ea typeface="MS PGothic" charset="0"/>
            </a:endParaRPr>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MS PGothic" charset="0"/>
                <a:cs typeface="MS PGothic" charset="0"/>
              </a:defRPr>
            </a:lvl1pPr>
            <a:lvl2pPr marL="742950" indent="-285750" eaLnBrk="0" hangingPunct="0">
              <a:defRPr>
                <a:solidFill>
                  <a:schemeClr val="tx1"/>
                </a:solidFill>
                <a:latin typeface="Calibri" charset="0"/>
                <a:ea typeface="MS PGothic" charset="0"/>
                <a:cs typeface="MS PGothic" charset="0"/>
              </a:defRPr>
            </a:lvl2pPr>
            <a:lvl3pPr marL="1143000" indent="-228600" eaLnBrk="0" hangingPunct="0">
              <a:defRPr>
                <a:solidFill>
                  <a:schemeClr val="tx1"/>
                </a:solidFill>
                <a:latin typeface="Calibri" charset="0"/>
                <a:ea typeface="MS PGothic" charset="0"/>
                <a:cs typeface="MS PGothic" charset="0"/>
              </a:defRPr>
            </a:lvl3pPr>
            <a:lvl4pPr marL="1600200" indent="-228600" eaLnBrk="0" hangingPunct="0">
              <a:defRPr>
                <a:solidFill>
                  <a:schemeClr val="tx1"/>
                </a:solidFill>
                <a:latin typeface="Calibri" charset="0"/>
                <a:ea typeface="MS PGothic" charset="0"/>
                <a:cs typeface="MS PGothic" charset="0"/>
              </a:defRPr>
            </a:lvl4pPr>
            <a:lvl5pPr marL="2057400" indent="-228600" eaLnBrk="0" hangingPunct="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eaLnBrk="1" hangingPunct="1"/>
            <a:fld id="{9F7DE1F9-6D31-AC46-A4F4-70FC9A1FD9BE}" type="slidenum">
              <a:rPr lang="en-US"/>
              <a:pPr eaLnBrk="1" hangingPunct="1"/>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dirty="0" smtClean="0">
                <a:latin typeface="Calibri" charset="0"/>
                <a:ea typeface="MS PGothic" charset="0"/>
              </a:rPr>
              <a:t>We called the second factor the Pragmatists.</a:t>
            </a:r>
            <a:r>
              <a:rPr lang="en-US" baseline="0" dirty="0" smtClean="0">
                <a:latin typeface="Calibri" charset="0"/>
                <a:ea typeface="MS PGothic" charset="0"/>
              </a:rPr>
              <a:t> This group generally supports open access, but they are not willing to pay any cost to achieve it. They refuse to pass up prestigious publishing opportunities in favor of open access. However, if there are no differences between two publishing opportunities, they would choose the open access option. Pragmatists are also concerned about the perceived costs of open access publishing and find front-loading – or article processing charges – really problematic.</a:t>
            </a:r>
            <a:endParaRPr lang="en-US" dirty="0">
              <a:latin typeface="Calibri" charset="0"/>
              <a:ea typeface="MS PGothic" charset="0"/>
            </a:endParaRPr>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MS PGothic" charset="0"/>
                <a:cs typeface="MS PGothic" charset="0"/>
              </a:defRPr>
            </a:lvl1pPr>
            <a:lvl2pPr marL="742950" indent="-285750" eaLnBrk="0" hangingPunct="0">
              <a:defRPr>
                <a:solidFill>
                  <a:schemeClr val="tx1"/>
                </a:solidFill>
                <a:latin typeface="Calibri" charset="0"/>
                <a:ea typeface="MS PGothic" charset="0"/>
                <a:cs typeface="MS PGothic" charset="0"/>
              </a:defRPr>
            </a:lvl2pPr>
            <a:lvl3pPr marL="1143000" indent="-228600" eaLnBrk="0" hangingPunct="0">
              <a:defRPr>
                <a:solidFill>
                  <a:schemeClr val="tx1"/>
                </a:solidFill>
                <a:latin typeface="Calibri" charset="0"/>
                <a:ea typeface="MS PGothic" charset="0"/>
                <a:cs typeface="MS PGothic" charset="0"/>
              </a:defRPr>
            </a:lvl3pPr>
            <a:lvl4pPr marL="1600200" indent="-228600" eaLnBrk="0" hangingPunct="0">
              <a:defRPr>
                <a:solidFill>
                  <a:schemeClr val="tx1"/>
                </a:solidFill>
                <a:latin typeface="Calibri" charset="0"/>
                <a:ea typeface="MS PGothic" charset="0"/>
                <a:cs typeface="MS PGothic" charset="0"/>
              </a:defRPr>
            </a:lvl4pPr>
            <a:lvl5pPr marL="2057400" indent="-228600" eaLnBrk="0" hangingPunct="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eaLnBrk="1" hangingPunct="1"/>
            <a:fld id="{08A06432-367F-0E42-9D83-AD17EEE7ED77}" type="slidenum">
              <a:rPr lang="en-US"/>
              <a:pPr eaLnBrk="1" hangingPunct="1"/>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dirty="0" smtClean="0">
                <a:latin typeface="Calibri" charset="0"/>
                <a:ea typeface="MS PGothic" charset="0"/>
              </a:rPr>
              <a:t>We</a:t>
            </a:r>
            <a:r>
              <a:rPr lang="en-US" baseline="0" dirty="0" smtClean="0">
                <a:latin typeface="Calibri" charset="0"/>
                <a:ea typeface="MS PGothic" charset="0"/>
              </a:rPr>
              <a:t> called our third factor the Traditionalists. Traditionalists believe all who need access to scholarly research already have access to it and that all interested parties lie within the academic community. They don’t see a problem with publishing models as they currently stand. The traditionalists are also the only group that had concerns about open access leading to plagiarism, both of their own work and by their students.</a:t>
            </a:r>
            <a:endParaRPr lang="en-US" dirty="0">
              <a:latin typeface="Calibri" charset="0"/>
              <a:ea typeface="MS PGothic" charset="0"/>
            </a:endParaRPr>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MS PGothic" charset="0"/>
                <a:cs typeface="MS PGothic" charset="0"/>
              </a:defRPr>
            </a:lvl1pPr>
            <a:lvl2pPr marL="742950" indent="-285750" eaLnBrk="0" hangingPunct="0">
              <a:defRPr>
                <a:solidFill>
                  <a:schemeClr val="tx1"/>
                </a:solidFill>
                <a:latin typeface="Calibri" charset="0"/>
                <a:ea typeface="MS PGothic" charset="0"/>
                <a:cs typeface="MS PGothic" charset="0"/>
              </a:defRPr>
            </a:lvl2pPr>
            <a:lvl3pPr marL="1143000" indent="-228600" eaLnBrk="0" hangingPunct="0">
              <a:defRPr>
                <a:solidFill>
                  <a:schemeClr val="tx1"/>
                </a:solidFill>
                <a:latin typeface="Calibri" charset="0"/>
                <a:ea typeface="MS PGothic" charset="0"/>
                <a:cs typeface="MS PGothic" charset="0"/>
              </a:defRPr>
            </a:lvl3pPr>
            <a:lvl4pPr marL="1600200" indent="-228600" eaLnBrk="0" hangingPunct="0">
              <a:defRPr>
                <a:solidFill>
                  <a:schemeClr val="tx1"/>
                </a:solidFill>
                <a:latin typeface="Calibri" charset="0"/>
                <a:ea typeface="MS PGothic" charset="0"/>
                <a:cs typeface="MS PGothic" charset="0"/>
              </a:defRPr>
            </a:lvl4pPr>
            <a:lvl5pPr marL="2057400" indent="-228600" eaLnBrk="0" hangingPunct="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eaLnBrk="1" hangingPunct="1"/>
            <a:fld id="{66D9A7C3-0E42-B841-9399-ADE42BF92B88}" type="slidenum">
              <a:rPr lang="en-US"/>
              <a:pPr eaLnBrk="1" hangingPunct="1"/>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dirty="0" smtClean="0">
                <a:latin typeface="Calibri" charset="0"/>
                <a:ea typeface="MS PGothic" charset="0"/>
              </a:rPr>
              <a:t>The</a:t>
            </a:r>
            <a:r>
              <a:rPr lang="en-US" baseline="0" dirty="0" smtClean="0">
                <a:latin typeface="Calibri" charset="0"/>
                <a:ea typeface="MS PGothic" charset="0"/>
              </a:rPr>
              <a:t> results of this research continue to give us ideas for reaching different populations on campus. We knew we would find groups that were for and against, but the d</a:t>
            </a:r>
            <a:r>
              <a:rPr lang="en-US" dirty="0" smtClean="0">
                <a:latin typeface="Calibri" charset="0"/>
                <a:ea typeface="MS PGothic" charset="0"/>
              </a:rPr>
              <a:t>iscovery </a:t>
            </a:r>
            <a:r>
              <a:rPr lang="en-US" dirty="0">
                <a:latin typeface="Calibri" charset="0"/>
                <a:ea typeface="MS PGothic" charset="0"/>
              </a:rPr>
              <a:t>of pragmatists gives us a target for outreach and advocacy efforts</a:t>
            </a:r>
            <a:r>
              <a:rPr lang="en-US" dirty="0" smtClean="0">
                <a:latin typeface="Calibri" charset="0"/>
                <a:ea typeface="MS PGothic" charset="0"/>
              </a:rPr>
              <a:t>. Also funds</a:t>
            </a:r>
            <a:r>
              <a:rPr lang="en-US" baseline="0" dirty="0" smtClean="0">
                <a:latin typeface="Calibri" charset="0"/>
                <a:ea typeface="MS PGothic" charset="0"/>
              </a:rPr>
              <a:t> by which we could help with some of the charges. </a:t>
            </a:r>
            <a:r>
              <a:rPr lang="en-US" dirty="0" smtClean="0">
                <a:latin typeface="Calibri" charset="0"/>
                <a:ea typeface="MS PGothic" charset="0"/>
              </a:rPr>
              <a:t>Pragmatists</a:t>
            </a:r>
            <a:r>
              <a:rPr lang="en-US" baseline="0" dirty="0" smtClean="0">
                <a:latin typeface="Calibri" charset="0"/>
                <a:ea typeface="MS PGothic" charset="0"/>
              </a:rPr>
              <a:t> are the people with whom we want to spend time. Our</a:t>
            </a:r>
            <a:r>
              <a:rPr lang="en-US" dirty="0" smtClean="0">
                <a:latin typeface="Calibri" charset="0"/>
                <a:ea typeface="MS PGothic" charset="0"/>
              </a:rPr>
              <a:t> </a:t>
            </a:r>
            <a:r>
              <a:rPr lang="en-US" dirty="0">
                <a:latin typeface="Calibri" charset="0"/>
                <a:ea typeface="MS PGothic" charset="0"/>
              </a:rPr>
              <a:t>e</a:t>
            </a:r>
            <a:r>
              <a:rPr lang="en-US" dirty="0" smtClean="0">
                <a:latin typeface="Calibri" charset="0"/>
                <a:ea typeface="MS PGothic" charset="0"/>
              </a:rPr>
              <a:t>vangelists are also very important.</a:t>
            </a:r>
            <a:r>
              <a:rPr lang="en-US" baseline="0" dirty="0" smtClean="0">
                <a:latin typeface="Calibri" charset="0"/>
                <a:ea typeface="MS PGothic" charset="0"/>
              </a:rPr>
              <a:t> Because they are </a:t>
            </a:r>
            <a:r>
              <a:rPr lang="en-US" dirty="0" smtClean="0">
                <a:latin typeface="Calibri" charset="0"/>
                <a:ea typeface="MS PGothic" charset="0"/>
              </a:rPr>
              <a:t>already allies,</a:t>
            </a:r>
            <a:r>
              <a:rPr lang="en-US" baseline="0" dirty="0" smtClean="0">
                <a:latin typeface="Calibri" charset="0"/>
                <a:ea typeface="MS PGothic" charset="0"/>
              </a:rPr>
              <a:t> we </a:t>
            </a:r>
            <a:r>
              <a:rPr lang="en-US" dirty="0" smtClean="0">
                <a:latin typeface="Calibri" charset="0"/>
                <a:ea typeface="MS PGothic" charset="0"/>
              </a:rPr>
              <a:t>don’t want to alienate them. Additionally, they are often eager partners for testing new tools</a:t>
            </a:r>
          </a:p>
          <a:p>
            <a:pPr eaLnBrk="1" hangingPunct="1"/>
            <a:endParaRPr lang="en-US" dirty="0" smtClean="0">
              <a:latin typeface="Calibri" charset="0"/>
              <a:ea typeface="MS PGothic" charset="0"/>
            </a:endParaRPr>
          </a:p>
          <a:p>
            <a:pPr eaLnBrk="1" hangingPunct="1"/>
            <a:r>
              <a:rPr lang="en-US" dirty="0" smtClean="0">
                <a:latin typeface="Calibri" charset="0"/>
                <a:ea typeface="MS PGothic" charset="0"/>
              </a:rPr>
              <a:t>For us, with a small group working on scholarly communication and open access, we</a:t>
            </a:r>
            <a:r>
              <a:rPr lang="en-US" baseline="0" dirty="0" smtClean="0">
                <a:latin typeface="Calibri" charset="0"/>
                <a:ea typeface="MS PGothic" charset="0"/>
              </a:rPr>
              <a:t> have chosen to not </a:t>
            </a:r>
            <a:r>
              <a:rPr lang="en-US" dirty="0" smtClean="0">
                <a:latin typeface="Calibri" charset="0"/>
                <a:ea typeface="MS PGothic" charset="0"/>
              </a:rPr>
              <a:t>spend </a:t>
            </a:r>
            <a:r>
              <a:rPr lang="en-US" dirty="0">
                <a:latin typeface="Calibri" charset="0"/>
                <a:ea typeface="MS PGothic" charset="0"/>
              </a:rPr>
              <a:t>time on traditionalists.</a:t>
            </a:r>
          </a:p>
          <a:p>
            <a:pPr eaLnBrk="1" hangingPunct="1"/>
            <a:endParaRPr lang="en-US" dirty="0">
              <a:latin typeface="Calibri" charset="0"/>
              <a:ea typeface="MS PGothic" charset="0"/>
            </a:endParaRPr>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MS PGothic" charset="0"/>
                <a:cs typeface="MS PGothic" charset="0"/>
              </a:defRPr>
            </a:lvl1pPr>
            <a:lvl2pPr marL="742950" indent="-285750" eaLnBrk="0" hangingPunct="0">
              <a:defRPr>
                <a:solidFill>
                  <a:schemeClr val="tx1"/>
                </a:solidFill>
                <a:latin typeface="Calibri" charset="0"/>
                <a:ea typeface="MS PGothic" charset="0"/>
                <a:cs typeface="MS PGothic" charset="0"/>
              </a:defRPr>
            </a:lvl2pPr>
            <a:lvl3pPr marL="1143000" indent="-228600" eaLnBrk="0" hangingPunct="0">
              <a:defRPr>
                <a:solidFill>
                  <a:schemeClr val="tx1"/>
                </a:solidFill>
                <a:latin typeface="Calibri" charset="0"/>
                <a:ea typeface="MS PGothic" charset="0"/>
                <a:cs typeface="MS PGothic" charset="0"/>
              </a:defRPr>
            </a:lvl3pPr>
            <a:lvl4pPr marL="1600200" indent="-228600" eaLnBrk="0" hangingPunct="0">
              <a:defRPr>
                <a:solidFill>
                  <a:schemeClr val="tx1"/>
                </a:solidFill>
                <a:latin typeface="Calibri" charset="0"/>
                <a:ea typeface="MS PGothic" charset="0"/>
                <a:cs typeface="MS PGothic" charset="0"/>
              </a:defRPr>
            </a:lvl4pPr>
            <a:lvl5pPr marL="2057400" indent="-228600" eaLnBrk="0" hangingPunct="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eaLnBrk="1" hangingPunct="1"/>
            <a:fld id="{A0D90F3F-C377-CB48-B40A-3F55EB6B510C}" type="slidenum">
              <a:rPr lang="en-US"/>
              <a:pPr eaLnBrk="1" hangingPunct="1"/>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now that I’ve talked about the original</a:t>
            </a:r>
            <a:r>
              <a:rPr lang="en-US" baseline="0" dirty="0" smtClean="0"/>
              <a:t> study, Job is going to discuss how he used our data.</a:t>
            </a:r>
            <a:endParaRPr lang="en-US" dirty="0"/>
          </a:p>
        </p:txBody>
      </p:sp>
      <p:sp>
        <p:nvSpPr>
          <p:cNvPr id="4" name="Slide Number Placeholder 3"/>
          <p:cNvSpPr>
            <a:spLocks noGrp="1"/>
          </p:cNvSpPr>
          <p:nvPr>
            <p:ph type="sldNum" sz="quarter" idx="10"/>
          </p:nvPr>
        </p:nvSpPr>
        <p:spPr/>
        <p:txBody>
          <a:bodyPr/>
          <a:lstStyle/>
          <a:p>
            <a:fld id="{022F1AA3-308C-D449-AF7D-15BE30825DF4}" type="slidenum">
              <a:rPr lang="en-US" smtClean="0"/>
              <a:t>23</a:t>
            </a:fld>
            <a:endParaRPr lang="en-US" dirty="0"/>
          </a:p>
        </p:txBody>
      </p:sp>
    </p:spTree>
    <p:extLst>
      <p:ext uri="{BB962C8B-B14F-4D97-AF65-F5344CB8AC3E}">
        <p14:creationId xmlns:p14="http://schemas.microsoft.com/office/powerpoint/2010/main" val="29424661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22F1AA3-308C-D449-AF7D-15BE30825DF4}" type="slidenum">
              <a:rPr lang="en-US" smtClean="0"/>
              <a:t>26</a:t>
            </a:fld>
            <a:endParaRPr lang="en-US" dirty="0"/>
          </a:p>
        </p:txBody>
      </p:sp>
    </p:spTree>
    <p:extLst>
      <p:ext uri="{BB962C8B-B14F-4D97-AF65-F5344CB8AC3E}">
        <p14:creationId xmlns:p14="http://schemas.microsoft.com/office/powerpoint/2010/main" val="14770266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22F1AA3-308C-D449-AF7D-15BE30825DF4}" type="slidenum">
              <a:rPr lang="en-US" smtClean="0"/>
              <a:t>27</a:t>
            </a:fld>
            <a:endParaRPr lang="en-US" dirty="0"/>
          </a:p>
        </p:txBody>
      </p:sp>
    </p:spTree>
    <p:extLst>
      <p:ext uri="{BB962C8B-B14F-4D97-AF65-F5344CB8AC3E}">
        <p14:creationId xmlns:p14="http://schemas.microsoft.com/office/powerpoint/2010/main" val="3625747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22F1AA3-308C-D449-AF7D-15BE30825DF4}" type="slidenum">
              <a:rPr lang="en-US" smtClean="0"/>
              <a:t>28</a:t>
            </a:fld>
            <a:endParaRPr lang="en-US" dirty="0"/>
          </a:p>
        </p:txBody>
      </p:sp>
    </p:spTree>
    <p:extLst>
      <p:ext uri="{BB962C8B-B14F-4D97-AF65-F5344CB8AC3E}">
        <p14:creationId xmlns:p14="http://schemas.microsoft.com/office/powerpoint/2010/main" val="10555694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22F1AA3-308C-D449-AF7D-15BE30825DF4}" type="slidenum">
              <a:rPr lang="en-US" smtClean="0"/>
              <a:t>33</a:t>
            </a:fld>
            <a:endParaRPr lang="en-US" dirty="0"/>
          </a:p>
        </p:txBody>
      </p:sp>
    </p:spTree>
    <p:extLst>
      <p:ext uri="{BB962C8B-B14F-4D97-AF65-F5344CB8AC3E}">
        <p14:creationId xmlns:p14="http://schemas.microsoft.com/office/powerpoint/2010/main" val="107237038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dirty="0">
                <a:latin typeface="Calibri" charset="0"/>
                <a:ea typeface="MS PGothic" charset="0"/>
              </a:rPr>
              <a:t>ALL</a:t>
            </a:r>
          </a:p>
        </p:txBody>
      </p:sp>
      <p:sp>
        <p:nvSpPr>
          <p:cNvPr id="583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MS PGothic" charset="0"/>
                <a:cs typeface="MS PGothic" charset="0"/>
              </a:defRPr>
            </a:lvl1pPr>
            <a:lvl2pPr marL="742950" indent="-285750" eaLnBrk="0" hangingPunct="0">
              <a:defRPr>
                <a:solidFill>
                  <a:schemeClr val="tx1"/>
                </a:solidFill>
                <a:latin typeface="Calibri" charset="0"/>
                <a:ea typeface="MS PGothic" charset="0"/>
                <a:cs typeface="MS PGothic" charset="0"/>
              </a:defRPr>
            </a:lvl2pPr>
            <a:lvl3pPr marL="1143000" indent="-228600" eaLnBrk="0" hangingPunct="0">
              <a:defRPr>
                <a:solidFill>
                  <a:schemeClr val="tx1"/>
                </a:solidFill>
                <a:latin typeface="Calibri" charset="0"/>
                <a:ea typeface="MS PGothic" charset="0"/>
                <a:cs typeface="MS PGothic" charset="0"/>
              </a:defRPr>
            </a:lvl3pPr>
            <a:lvl4pPr marL="1600200" indent="-228600" eaLnBrk="0" hangingPunct="0">
              <a:defRPr>
                <a:solidFill>
                  <a:schemeClr val="tx1"/>
                </a:solidFill>
                <a:latin typeface="Calibri" charset="0"/>
                <a:ea typeface="MS PGothic" charset="0"/>
                <a:cs typeface="MS PGothic" charset="0"/>
              </a:defRPr>
            </a:lvl4pPr>
            <a:lvl5pPr marL="2057400" indent="-228600" eaLnBrk="0" hangingPunct="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eaLnBrk="1" hangingPunct="1"/>
            <a:fld id="{F5A90239-6866-F24A-AD1A-67056DA930B3}" type="slidenum">
              <a:rPr lang="en-US"/>
              <a:pPr eaLnBrk="1" hangingPunct="1"/>
              <a:t>36</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endParaRPr lang="en-US" dirty="0">
              <a:latin typeface="Calibri" charset="0"/>
              <a:ea typeface="MS PGothic" charset="0"/>
            </a:endParaRPr>
          </a:p>
        </p:txBody>
      </p:sp>
      <p:sp>
        <p:nvSpPr>
          <p:cNvPr id="604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MS PGothic" charset="0"/>
                <a:cs typeface="MS PGothic" charset="0"/>
              </a:defRPr>
            </a:lvl1pPr>
            <a:lvl2pPr marL="742950" indent="-285750" eaLnBrk="0" hangingPunct="0">
              <a:defRPr>
                <a:solidFill>
                  <a:schemeClr val="tx1"/>
                </a:solidFill>
                <a:latin typeface="Calibri" charset="0"/>
                <a:ea typeface="MS PGothic" charset="0"/>
                <a:cs typeface="MS PGothic" charset="0"/>
              </a:defRPr>
            </a:lvl2pPr>
            <a:lvl3pPr marL="1143000" indent="-228600" eaLnBrk="0" hangingPunct="0">
              <a:defRPr>
                <a:solidFill>
                  <a:schemeClr val="tx1"/>
                </a:solidFill>
                <a:latin typeface="Calibri" charset="0"/>
                <a:ea typeface="MS PGothic" charset="0"/>
                <a:cs typeface="MS PGothic" charset="0"/>
              </a:defRPr>
            </a:lvl3pPr>
            <a:lvl4pPr marL="1600200" indent="-228600" eaLnBrk="0" hangingPunct="0">
              <a:defRPr>
                <a:solidFill>
                  <a:schemeClr val="tx1"/>
                </a:solidFill>
                <a:latin typeface="Calibri" charset="0"/>
                <a:ea typeface="MS PGothic" charset="0"/>
                <a:cs typeface="MS PGothic" charset="0"/>
              </a:defRPr>
            </a:lvl4pPr>
            <a:lvl5pPr marL="2057400" indent="-228600" eaLnBrk="0" hangingPunct="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eaLnBrk="1" hangingPunct="1"/>
            <a:fld id="{478A964A-1AA9-E441-A381-BCB4AC00DCBC}" type="slidenum">
              <a:rPr lang="en-US"/>
              <a:pPr eaLnBrk="1" hangingPunct="1"/>
              <a:t>37</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dirty="0" smtClean="0">
                <a:latin typeface="Calibri" charset="0"/>
                <a:ea typeface="MS PGothic" charset="0"/>
              </a:rPr>
              <a:t>And, in fact, he’s written</a:t>
            </a:r>
            <a:r>
              <a:rPr lang="en-US" baseline="0" dirty="0" smtClean="0">
                <a:latin typeface="Calibri" charset="0"/>
                <a:ea typeface="MS PGothic" charset="0"/>
              </a:rPr>
              <a:t> the authoritative book on the topic. The book itself an experiment in open access. It was published and sold by MIT Press for about eight months after it was released. Since that time it has been available as a freely downloadable book in several different formats. So if you want to read the book online or print hardcopies, you’re able to do so for free. If you want to purchase the physical book, you can still do that too.</a:t>
            </a:r>
            <a:endParaRPr lang="en-US" dirty="0">
              <a:latin typeface="Calibri" charset="0"/>
              <a:ea typeface="MS PGothic" charset="0"/>
            </a:endParaRPr>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MS PGothic" charset="0"/>
                <a:cs typeface="MS PGothic" charset="0"/>
              </a:defRPr>
            </a:lvl1pPr>
            <a:lvl2pPr marL="742950" indent="-285750" eaLnBrk="0" hangingPunct="0">
              <a:defRPr>
                <a:solidFill>
                  <a:schemeClr val="tx1"/>
                </a:solidFill>
                <a:latin typeface="Calibri" charset="0"/>
                <a:ea typeface="MS PGothic" charset="0"/>
                <a:cs typeface="MS PGothic" charset="0"/>
              </a:defRPr>
            </a:lvl2pPr>
            <a:lvl3pPr marL="1143000" indent="-228600" eaLnBrk="0" hangingPunct="0">
              <a:defRPr>
                <a:solidFill>
                  <a:schemeClr val="tx1"/>
                </a:solidFill>
                <a:latin typeface="Calibri" charset="0"/>
                <a:ea typeface="MS PGothic" charset="0"/>
                <a:cs typeface="MS PGothic" charset="0"/>
              </a:defRPr>
            </a:lvl3pPr>
            <a:lvl4pPr marL="1600200" indent="-228600" eaLnBrk="0" hangingPunct="0">
              <a:defRPr>
                <a:solidFill>
                  <a:schemeClr val="tx1"/>
                </a:solidFill>
                <a:latin typeface="Calibri" charset="0"/>
                <a:ea typeface="MS PGothic" charset="0"/>
                <a:cs typeface="MS PGothic" charset="0"/>
              </a:defRPr>
            </a:lvl4pPr>
            <a:lvl5pPr marL="2057400" indent="-228600" eaLnBrk="0" hangingPunct="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eaLnBrk="1" hangingPunct="1"/>
            <a:fld id="{9F7DE1F9-6D31-AC46-A4F4-70FC9A1FD9BE}" type="slidenum">
              <a:rPr lang="en-US"/>
              <a:pPr eaLnBrk="1" hangingPunct="1"/>
              <a:t>3</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endParaRPr lang="en-US" dirty="0">
              <a:latin typeface="Calibri" charset="0"/>
              <a:ea typeface="MS PGothic" charset="0"/>
            </a:endParaRPr>
          </a:p>
        </p:txBody>
      </p:sp>
      <p:sp>
        <p:nvSpPr>
          <p:cNvPr id="604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MS PGothic" charset="0"/>
                <a:cs typeface="MS PGothic" charset="0"/>
              </a:defRPr>
            </a:lvl1pPr>
            <a:lvl2pPr marL="742950" indent="-285750" eaLnBrk="0" hangingPunct="0">
              <a:defRPr>
                <a:solidFill>
                  <a:schemeClr val="tx1"/>
                </a:solidFill>
                <a:latin typeface="Calibri" charset="0"/>
                <a:ea typeface="MS PGothic" charset="0"/>
                <a:cs typeface="MS PGothic" charset="0"/>
              </a:defRPr>
            </a:lvl2pPr>
            <a:lvl3pPr marL="1143000" indent="-228600" eaLnBrk="0" hangingPunct="0">
              <a:defRPr>
                <a:solidFill>
                  <a:schemeClr val="tx1"/>
                </a:solidFill>
                <a:latin typeface="Calibri" charset="0"/>
                <a:ea typeface="MS PGothic" charset="0"/>
                <a:cs typeface="MS PGothic" charset="0"/>
              </a:defRPr>
            </a:lvl3pPr>
            <a:lvl4pPr marL="1600200" indent="-228600" eaLnBrk="0" hangingPunct="0">
              <a:defRPr>
                <a:solidFill>
                  <a:schemeClr val="tx1"/>
                </a:solidFill>
                <a:latin typeface="Calibri" charset="0"/>
                <a:ea typeface="MS PGothic" charset="0"/>
                <a:cs typeface="MS PGothic" charset="0"/>
              </a:defRPr>
            </a:lvl4pPr>
            <a:lvl5pPr marL="2057400" indent="-228600" eaLnBrk="0" hangingPunct="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eaLnBrk="1" hangingPunct="1"/>
            <a:fld id="{478A964A-1AA9-E441-A381-BCB4AC00DCBC}" type="slidenum">
              <a:rPr lang="en-US"/>
              <a:pPr eaLnBrk="1" hangingPunct="1"/>
              <a:t>38</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endParaRPr lang="en-US" dirty="0">
              <a:latin typeface="Calibri" charset="0"/>
              <a:ea typeface="MS PGothic" charset="0"/>
            </a:endParaRPr>
          </a:p>
        </p:txBody>
      </p:sp>
      <p:sp>
        <p:nvSpPr>
          <p:cNvPr id="604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MS PGothic" charset="0"/>
                <a:cs typeface="MS PGothic" charset="0"/>
              </a:defRPr>
            </a:lvl1pPr>
            <a:lvl2pPr marL="742950" indent="-285750" eaLnBrk="0" hangingPunct="0">
              <a:defRPr>
                <a:solidFill>
                  <a:schemeClr val="tx1"/>
                </a:solidFill>
                <a:latin typeface="Calibri" charset="0"/>
                <a:ea typeface="MS PGothic" charset="0"/>
                <a:cs typeface="MS PGothic" charset="0"/>
              </a:defRPr>
            </a:lvl2pPr>
            <a:lvl3pPr marL="1143000" indent="-228600" eaLnBrk="0" hangingPunct="0">
              <a:defRPr>
                <a:solidFill>
                  <a:schemeClr val="tx1"/>
                </a:solidFill>
                <a:latin typeface="Calibri" charset="0"/>
                <a:ea typeface="MS PGothic" charset="0"/>
                <a:cs typeface="MS PGothic" charset="0"/>
              </a:defRPr>
            </a:lvl3pPr>
            <a:lvl4pPr marL="1600200" indent="-228600" eaLnBrk="0" hangingPunct="0">
              <a:defRPr>
                <a:solidFill>
                  <a:schemeClr val="tx1"/>
                </a:solidFill>
                <a:latin typeface="Calibri" charset="0"/>
                <a:ea typeface="MS PGothic" charset="0"/>
                <a:cs typeface="MS PGothic" charset="0"/>
              </a:defRPr>
            </a:lvl4pPr>
            <a:lvl5pPr marL="2057400" indent="-228600" eaLnBrk="0" hangingPunct="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eaLnBrk="1" hangingPunct="1"/>
            <a:fld id="{478A964A-1AA9-E441-A381-BCB4AC00DCBC}" type="slidenum">
              <a:rPr lang="en-US"/>
              <a:pPr eaLnBrk="1" hangingPunct="1"/>
              <a:t>39</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endParaRPr lang="en-US" dirty="0">
              <a:latin typeface="Calibri" charset="0"/>
              <a:ea typeface="MS PGothic" charset="0"/>
            </a:endParaRPr>
          </a:p>
        </p:txBody>
      </p:sp>
      <p:sp>
        <p:nvSpPr>
          <p:cNvPr id="604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MS PGothic" charset="0"/>
                <a:cs typeface="MS PGothic" charset="0"/>
              </a:defRPr>
            </a:lvl1pPr>
            <a:lvl2pPr marL="742950" indent="-285750" eaLnBrk="0" hangingPunct="0">
              <a:defRPr>
                <a:solidFill>
                  <a:schemeClr val="tx1"/>
                </a:solidFill>
                <a:latin typeface="Calibri" charset="0"/>
                <a:ea typeface="MS PGothic" charset="0"/>
                <a:cs typeface="MS PGothic" charset="0"/>
              </a:defRPr>
            </a:lvl2pPr>
            <a:lvl3pPr marL="1143000" indent="-228600" eaLnBrk="0" hangingPunct="0">
              <a:defRPr>
                <a:solidFill>
                  <a:schemeClr val="tx1"/>
                </a:solidFill>
                <a:latin typeface="Calibri" charset="0"/>
                <a:ea typeface="MS PGothic" charset="0"/>
                <a:cs typeface="MS PGothic" charset="0"/>
              </a:defRPr>
            </a:lvl3pPr>
            <a:lvl4pPr marL="1600200" indent="-228600" eaLnBrk="0" hangingPunct="0">
              <a:defRPr>
                <a:solidFill>
                  <a:schemeClr val="tx1"/>
                </a:solidFill>
                <a:latin typeface="Calibri" charset="0"/>
                <a:ea typeface="MS PGothic" charset="0"/>
                <a:cs typeface="MS PGothic" charset="0"/>
              </a:defRPr>
            </a:lvl4pPr>
            <a:lvl5pPr marL="2057400" indent="-228600" eaLnBrk="0" hangingPunct="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eaLnBrk="1" hangingPunct="1"/>
            <a:fld id="{478A964A-1AA9-E441-A381-BCB4AC00DCBC}" type="slidenum">
              <a:rPr lang="en-US"/>
              <a:pPr eaLnBrk="1" hangingPunct="1"/>
              <a:t>40</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dirty="0" smtClean="0">
                <a:latin typeface="Calibri" charset="0"/>
                <a:ea typeface="MS PGothic" charset="0"/>
              </a:rPr>
              <a:t>For</a:t>
            </a:r>
            <a:r>
              <a:rPr lang="en-US" baseline="0" dirty="0" smtClean="0">
                <a:latin typeface="Calibri" charset="0"/>
                <a:ea typeface="MS PGothic" charset="0"/>
              </a:rPr>
              <a:t> our purposes, </a:t>
            </a:r>
            <a:r>
              <a:rPr lang="en-US" dirty="0" smtClean="0">
                <a:latin typeface="Calibri" charset="0"/>
                <a:ea typeface="MS PGothic" charset="0"/>
              </a:rPr>
              <a:t>other definitions</a:t>
            </a:r>
            <a:r>
              <a:rPr lang="en-US" baseline="0" dirty="0" smtClean="0">
                <a:latin typeface="Calibri" charset="0"/>
                <a:ea typeface="MS PGothic" charset="0"/>
              </a:rPr>
              <a:t> of Open Access are largely the same. The major ones that people turn to include the Berlin Declaration, the Budapest Open Access Statement</a:t>
            </a:r>
            <a:r>
              <a:rPr lang="en-US" dirty="0" smtClean="0">
                <a:latin typeface="Calibri" charset="0"/>
                <a:ea typeface="MS PGothic" charset="0"/>
              </a:rPr>
              <a:t>,</a:t>
            </a:r>
            <a:r>
              <a:rPr lang="en-US" baseline="0" dirty="0" smtClean="0">
                <a:latin typeface="Calibri" charset="0"/>
                <a:ea typeface="MS PGothic" charset="0"/>
              </a:rPr>
              <a:t> and </a:t>
            </a:r>
            <a:r>
              <a:rPr lang="en-US" dirty="0" smtClean="0">
                <a:latin typeface="Calibri" charset="0"/>
                <a:ea typeface="MS PGothic" charset="0"/>
              </a:rPr>
              <a:t>the Bethesda</a:t>
            </a:r>
            <a:r>
              <a:rPr lang="en-US" baseline="0" dirty="0" smtClean="0">
                <a:latin typeface="Calibri" charset="0"/>
                <a:ea typeface="MS PGothic" charset="0"/>
              </a:rPr>
              <a:t> Statement. Suber’s is most eloquent and succinct.</a:t>
            </a:r>
            <a:endParaRPr lang="en-US" dirty="0">
              <a:latin typeface="Calibri" charset="0"/>
              <a:ea typeface="MS PGothic" charset="0"/>
            </a:endParaRPr>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MS PGothic" charset="0"/>
                <a:cs typeface="MS PGothic" charset="0"/>
              </a:defRPr>
            </a:lvl1pPr>
            <a:lvl2pPr marL="742950" indent="-285750" eaLnBrk="0" hangingPunct="0">
              <a:defRPr>
                <a:solidFill>
                  <a:schemeClr val="tx1"/>
                </a:solidFill>
                <a:latin typeface="Calibri" charset="0"/>
                <a:ea typeface="MS PGothic" charset="0"/>
                <a:cs typeface="MS PGothic" charset="0"/>
              </a:defRPr>
            </a:lvl2pPr>
            <a:lvl3pPr marL="1143000" indent="-228600" eaLnBrk="0" hangingPunct="0">
              <a:defRPr>
                <a:solidFill>
                  <a:schemeClr val="tx1"/>
                </a:solidFill>
                <a:latin typeface="Calibri" charset="0"/>
                <a:ea typeface="MS PGothic" charset="0"/>
                <a:cs typeface="MS PGothic" charset="0"/>
              </a:defRPr>
            </a:lvl3pPr>
            <a:lvl4pPr marL="1600200" indent="-228600" eaLnBrk="0" hangingPunct="0">
              <a:defRPr>
                <a:solidFill>
                  <a:schemeClr val="tx1"/>
                </a:solidFill>
                <a:latin typeface="Calibri" charset="0"/>
                <a:ea typeface="MS PGothic" charset="0"/>
                <a:cs typeface="MS PGothic" charset="0"/>
              </a:defRPr>
            </a:lvl4pPr>
            <a:lvl5pPr marL="2057400" indent="-228600" eaLnBrk="0" hangingPunct="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eaLnBrk="1" hangingPunct="1"/>
            <a:fld id="{9F7DE1F9-6D31-AC46-A4F4-70FC9A1FD9BE}" type="slidenum">
              <a:rPr lang="en-US"/>
              <a:pPr eaLnBrk="1" hangingPunct="1"/>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dirty="0" smtClean="0">
                <a:latin typeface="Calibri" charset="0"/>
                <a:ea typeface="MS PGothic" charset="0"/>
              </a:rPr>
              <a:t>So now that we have our definition,</a:t>
            </a:r>
            <a:r>
              <a:rPr lang="en-US" baseline="0" dirty="0" smtClean="0">
                <a:latin typeface="Calibri" charset="0"/>
                <a:ea typeface="MS PGothic" charset="0"/>
              </a:rPr>
              <a:t> t</a:t>
            </a:r>
            <a:r>
              <a:rPr lang="en-US" dirty="0" smtClean="0">
                <a:latin typeface="Calibri" charset="0"/>
                <a:ea typeface="MS PGothic" charset="0"/>
              </a:rPr>
              <a:t>here are two</a:t>
            </a:r>
            <a:r>
              <a:rPr lang="en-US" baseline="0" dirty="0" smtClean="0">
                <a:latin typeface="Calibri" charset="0"/>
                <a:ea typeface="MS PGothic" charset="0"/>
              </a:rPr>
              <a:t> widely acknowledged “paths” to open access. The first path is called the gold path, and it means that a publisher  has found a sustainable economic model to make the journal’s content freely available.</a:t>
            </a:r>
            <a:endParaRPr lang="en-US" dirty="0">
              <a:latin typeface="Calibri" charset="0"/>
              <a:ea typeface="MS PGothic" charset="0"/>
            </a:endParaRPr>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MS PGothic" charset="0"/>
                <a:cs typeface="MS PGothic" charset="0"/>
              </a:defRPr>
            </a:lvl1pPr>
            <a:lvl2pPr marL="742950" indent="-285750" eaLnBrk="0" hangingPunct="0">
              <a:defRPr>
                <a:solidFill>
                  <a:schemeClr val="tx1"/>
                </a:solidFill>
                <a:latin typeface="Calibri" charset="0"/>
                <a:ea typeface="MS PGothic" charset="0"/>
                <a:cs typeface="MS PGothic" charset="0"/>
              </a:defRPr>
            </a:lvl2pPr>
            <a:lvl3pPr marL="1143000" indent="-228600" eaLnBrk="0" hangingPunct="0">
              <a:defRPr>
                <a:solidFill>
                  <a:schemeClr val="tx1"/>
                </a:solidFill>
                <a:latin typeface="Calibri" charset="0"/>
                <a:ea typeface="MS PGothic" charset="0"/>
                <a:cs typeface="MS PGothic" charset="0"/>
              </a:defRPr>
            </a:lvl3pPr>
            <a:lvl4pPr marL="1600200" indent="-228600" eaLnBrk="0" hangingPunct="0">
              <a:defRPr>
                <a:solidFill>
                  <a:schemeClr val="tx1"/>
                </a:solidFill>
                <a:latin typeface="Calibri" charset="0"/>
                <a:ea typeface="MS PGothic" charset="0"/>
                <a:cs typeface="MS PGothic" charset="0"/>
              </a:defRPr>
            </a:lvl4pPr>
            <a:lvl5pPr marL="2057400" indent="-228600" eaLnBrk="0" hangingPunct="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eaLnBrk="1" hangingPunct="1"/>
            <a:fld id="{9F7DE1F9-6D31-AC46-A4F4-70FC9A1FD9BE}" type="slidenum">
              <a:rPr lang="en-US"/>
              <a:pPr eaLnBrk="1" hangingPunct="1"/>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dirty="0" smtClean="0">
                <a:latin typeface="Calibri" charset="0"/>
                <a:ea typeface="MS PGothic" charset="0"/>
              </a:rPr>
              <a:t>There</a:t>
            </a:r>
            <a:r>
              <a:rPr lang="en-US" baseline="0" dirty="0" smtClean="0">
                <a:latin typeface="Calibri" charset="0"/>
                <a:ea typeface="MS PGothic" charset="0"/>
              </a:rPr>
              <a:t> are many examples of “gold” open access journals, but the Journal for Librarianship and Scholarly Communication is one example, as is the International Journal of Communication published by USC Annenberg Press. PLOS, or the Public Library of Science, is a huge one for STEM fields. I think this kind of open access is reasonably well understood by people, and it seems to be the first thing people think of when you say open access – that is, open access journals</a:t>
            </a:r>
            <a:endParaRPr lang="en-US" dirty="0">
              <a:latin typeface="Calibri" charset="0"/>
              <a:ea typeface="MS PGothic" charset="0"/>
            </a:endParaRPr>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MS PGothic" charset="0"/>
                <a:cs typeface="MS PGothic" charset="0"/>
              </a:defRPr>
            </a:lvl1pPr>
            <a:lvl2pPr marL="742950" indent="-285750" eaLnBrk="0" hangingPunct="0">
              <a:defRPr>
                <a:solidFill>
                  <a:schemeClr val="tx1"/>
                </a:solidFill>
                <a:latin typeface="Calibri" charset="0"/>
                <a:ea typeface="MS PGothic" charset="0"/>
                <a:cs typeface="MS PGothic" charset="0"/>
              </a:defRPr>
            </a:lvl2pPr>
            <a:lvl3pPr marL="1143000" indent="-228600" eaLnBrk="0" hangingPunct="0">
              <a:defRPr>
                <a:solidFill>
                  <a:schemeClr val="tx1"/>
                </a:solidFill>
                <a:latin typeface="Calibri" charset="0"/>
                <a:ea typeface="MS PGothic" charset="0"/>
                <a:cs typeface="MS PGothic" charset="0"/>
              </a:defRPr>
            </a:lvl3pPr>
            <a:lvl4pPr marL="1600200" indent="-228600" eaLnBrk="0" hangingPunct="0">
              <a:defRPr>
                <a:solidFill>
                  <a:schemeClr val="tx1"/>
                </a:solidFill>
                <a:latin typeface="Calibri" charset="0"/>
                <a:ea typeface="MS PGothic" charset="0"/>
                <a:cs typeface="MS PGothic" charset="0"/>
              </a:defRPr>
            </a:lvl4pPr>
            <a:lvl5pPr marL="2057400" indent="-228600" eaLnBrk="0" hangingPunct="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eaLnBrk="1" hangingPunct="1"/>
            <a:fld id="{9F7DE1F9-6D31-AC46-A4F4-70FC9A1FD9BE}" type="slidenum">
              <a:rPr lang="en-US"/>
              <a:pPr eaLnBrk="1" hangingPunct="1"/>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dirty="0" smtClean="0">
                <a:latin typeface="Calibri" charset="0"/>
                <a:ea typeface="MS PGothic" charset="0"/>
              </a:rPr>
              <a:t>The Directory</a:t>
            </a:r>
            <a:r>
              <a:rPr lang="en-US" baseline="0" dirty="0" smtClean="0">
                <a:latin typeface="Calibri" charset="0"/>
                <a:ea typeface="MS PGothic" charset="0"/>
              </a:rPr>
              <a:t> of Open Access Journals lists nearly 10,000 open access journals, and it’s a good resource if you’re looking for an open access publishing outlet.</a:t>
            </a:r>
            <a:endParaRPr lang="en-US" dirty="0">
              <a:latin typeface="Calibri" charset="0"/>
              <a:ea typeface="MS PGothic" charset="0"/>
            </a:endParaRPr>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MS PGothic" charset="0"/>
                <a:cs typeface="MS PGothic" charset="0"/>
              </a:defRPr>
            </a:lvl1pPr>
            <a:lvl2pPr marL="742950" indent="-285750" eaLnBrk="0" hangingPunct="0">
              <a:defRPr>
                <a:solidFill>
                  <a:schemeClr val="tx1"/>
                </a:solidFill>
                <a:latin typeface="Calibri" charset="0"/>
                <a:ea typeface="MS PGothic" charset="0"/>
                <a:cs typeface="MS PGothic" charset="0"/>
              </a:defRPr>
            </a:lvl2pPr>
            <a:lvl3pPr marL="1143000" indent="-228600" eaLnBrk="0" hangingPunct="0">
              <a:defRPr>
                <a:solidFill>
                  <a:schemeClr val="tx1"/>
                </a:solidFill>
                <a:latin typeface="Calibri" charset="0"/>
                <a:ea typeface="MS PGothic" charset="0"/>
                <a:cs typeface="MS PGothic" charset="0"/>
              </a:defRPr>
            </a:lvl3pPr>
            <a:lvl4pPr marL="1600200" indent="-228600" eaLnBrk="0" hangingPunct="0">
              <a:defRPr>
                <a:solidFill>
                  <a:schemeClr val="tx1"/>
                </a:solidFill>
                <a:latin typeface="Calibri" charset="0"/>
                <a:ea typeface="MS PGothic" charset="0"/>
                <a:cs typeface="MS PGothic" charset="0"/>
              </a:defRPr>
            </a:lvl4pPr>
            <a:lvl5pPr marL="2057400" indent="-228600" eaLnBrk="0" hangingPunct="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eaLnBrk="1" hangingPunct="1"/>
            <a:fld id="{9F7DE1F9-6D31-AC46-A4F4-70FC9A1FD9BE}" type="slidenum">
              <a:rPr lang="en-US"/>
              <a:pPr eaLnBrk="1" hangingPunct="1"/>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dirty="0" smtClean="0">
                <a:latin typeface="Calibri" charset="0"/>
                <a:ea typeface="MS PGothic" charset="0"/>
              </a:rPr>
              <a:t>But</a:t>
            </a:r>
            <a:r>
              <a:rPr lang="en-US" baseline="0" dirty="0" smtClean="0">
                <a:latin typeface="Calibri" charset="0"/>
                <a:ea typeface="MS PGothic" charset="0"/>
              </a:rPr>
              <a:t> there’s a</a:t>
            </a:r>
            <a:r>
              <a:rPr lang="en-US" dirty="0" smtClean="0">
                <a:latin typeface="Calibri" charset="0"/>
                <a:ea typeface="MS PGothic" charset="0"/>
              </a:rPr>
              <a:t> second route to open access,</a:t>
            </a:r>
            <a:r>
              <a:rPr lang="en-US" baseline="0" dirty="0" smtClean="0">
                <a:latin typeface="Calibri" charset="0"/>
                <a:ea typeface="MS PGothic" charset="0"/>
              </a:rPr>
              <a:t> which</a:t>
            </a:r>
            <a:r>
              <a:rPr lang="en-US" dirty="0" smtClean="0">
                <a:latin typeface="Calibri" charset="0"/>
                <a:ea typeface="MS PGothic" charset="0"/>
              </a:rPr>
              <a:t> is commonly called the green path, and it means that an author self-archives their work in an open access repository.</a:t>
            </a:r>
            <a:endParaRPr lang="en-US" dirty="0">
              <a:latin typeface="Calibri" charset="0"/>
              <a:ea typeface="MS PGothic" charset="0"/>
            </a:endParaRPr>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MS PGothic" charset="0"/>
                <a:cs typeface="MS PGothic" charset="0"/>
              </a:defRPr>
            </a:lvl1pPr>
            <a:lvl2pPr marL="742950" indent="-285750" eaLnBrk="0" hangingPunct="0">
              <a:defRPr>
                <a:solidFill>
                  <a:schemeClr val="tx1"/>
                </a:solidFill>
                <a:latin typeface="Calibri" charset="0"/>
                <a:ea typeface="MS PGothic" charset="0"/>
                <a:cs typeface="MS PGothic" charset="0"/>
              </a:defRPr>
            </a:lvl2pPr>
            <a:lvl3pPr marL="1143000" indent="-228600" eaLnBrk="0" hangingPunct="0">
              <a:defRPr>
                <a:solidFill>
                  <a:schemeClr val="tx1"/>
                </a:solidFill>
                <a:latin typeface="Calibri" charset="0"/>
                <a:ea typeface="MS PGothic" charset="0"/>
                <a:cs typeface="MS PGothic" charset="0"/>
              </a:defRPr>
            </a:lvl3pPr>
            <a:lvl4pPr marL="1600200" indent="-228600" eaLnBrk="0" hangingPunct="0">
              <a:defRPr>
                <a:solidFill>
                  <a:schemeClr val="tx1"/>
                </a:solidFill>
                <a:latin typeface="Calibri" charset="0"/>
                <a:ea typeface="MS PGothic" charset="0"/>
                <a:cs typeface="MS PGothic" charset="0"/>
              </a:defRPr>
            </a:lvl4pPr>
            <a:lvl5pPr marL="2057400" indent="-228600" eaLnBrk="0" hangingPunct="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eaLnBrk="1" hangingPunct="1"/>
            <a:fld id="{9F7DE1F9-6D31-AC46-A4F4-70FC9A1FD9BE}" type="slidenum">
              <a:rPr lang="en-US"/>
              <a:pPr eaLnBrk="1" hangingPunct="1"/>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dirty="0" smtClean="0">
                <a:latin typeface="Calibri" charset="0"/>
                <a:ea typeface="MS PGothic" charset="0"/>
              </a:rPr>
              <a:t>Open access repositories are often based at an academic institution, such as the ones at Harvard</a:t>
            </a:r>
            <a:r>
              <a:rPr lang="en-US" baseline="0" dirty="0" smtClean="0">
                <a:latin typeface="Calibri" charset="0"/>
                <a:ea typeface="MS PGothic" charset="0"/>
              </a:rPr>
              <a:t> or Duke University. And they are often run by “The Library Guys” that Job referred to yesterday.</a:t>
            </a:r>
          </a:p>
          <a:p>
            <a:pPr eaLnBrk="1" hangingPunct="1"/>
            <a:endParaRPr lang="en-US" baseline="0" dirty="0" smtClean="0">
              <a:latin typeface="Calibri" charset="0"/>
              <a:ea typeface="MS PGothic" charset="0"/>
            </a:endParaRPr>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MS PGothic" charset="0"/>
                <a:cs typeface="MS PGothic" charset="0"/>
              </a:defRPr>
            </a:lvl1pPr>
            <a:lvl2pPr marL="742950" indent="-285750" eaLnBrk="0" hangingPunct="0">
              <a:defRPr>
                <a:solidFill>
                  <a:schemeClr val="tx1"/>
                </a:solidFill>
                <a:latin typeface="Calibri" charset="0"/>
                <a:ea typeface="MS PGothic" charset="0"/>
                <a:cs typeface="MS PGothic" charset="0"/>
              </a:defRPr>
            </a:lvl2pPr>
            <a:lvl3pPr marL="1143000" indent="-228600" eaLnBrk="0" hangingPunct="0">
              <a:defRPr>
                <a:solidFill>
                  <a:schemeClr val="tx1"/>
                </a:solidFill>
                <a:latin typeface="Calibri" charset="0"/>
                <a:ea typeface="MS PGothic" charset="0"/>
                <a:cs typeface="MS PGothic" charset="0"/>
              </a:defRPr>
            </a:lvl3pPr>
            <a:lvl4pPr marL="1600200" indent="-228600" eaLnBrk="0" hangingPunct="0">
              <a:defRPr>
                <a:solidFill>
                  <a:schemeClr val="tx1"/>
                </a:solidFill>
                <a:latin typeface="Calibri" charset="0"/>
                <a:ea typeface="MS PGothic" charset="0"/>
                <a:cs typeface="MS PGothic" charset="0"/>
              </a:defRPr>
            </a:lvl4pPr>
            <a:lvl5pPr marL="2057400" indent="-228600" eaLnBrk="0" hangingPunct="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eaLnBrk="1" hangingPunct="1"/>
            <a:fld id="{9F7DE1F9-6D31-AC46-A4F4-70FC9A1FD9BE}" type="slidenum">
              <a:rPr lang="en-US"/>
              <a:pPr eaLnBrk="1" hangingPunct="1"/>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7A2A883-DC2A-254C-AADA-FCEAA30AA036}" type="datetimeFigureOut">
              <a:rPr lang="en-US" smtClean="0"/>
              <a:t>9/5/14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79E9320-B935-EF41-8017-EC6393CB0F08}" type="slidenum">
              <a:rPr lang="en-US" smtClean="0"/>
              <a:t>‹#›</a:t>
            </a:fld>
            <a:endParaRPr lang="en-US" dirty="0"/>
          </a:p>
        </p:txBody>
      </p:sp>
    </p:spTree>
    <p:extLst>
      <p:ext uri="{BB962C8B-B14F-4D97-AF65-F5344CB8AC3E}">
        <p14:creationId xmlns:p14="http://schemas.microsoft.com/office/powerpoint/2010/main" val="3522746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A2A883-DC2A-254C-AADA-FCEAA30AA036}" type="datetimeFigureOut">
              <a:rPr lang="en-US" smtClean="0"/>
              <a:t>9/5/14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79E9320-B935-EF41-8017-EC6393CB0F08}" type="slidenum">
              <a:rPr lang="en-US" smtClean="0"/>
              <a:t>‹#›</a:t>
            </a:fld>
            <a:endParaRPr lang="en-US" dirty="0"/>
          </a:p>
        </p:txBody>
      </p:sp>
    </p:spTree>
    <p:extLst>
      <p:ext uri="{BB962C8B-B14F-4D97-AF65-F5344CB8AC3E}">
        <p14:creationId xmlns:p14="http://schemas.microsoft.com/office/powerpoint/2010/main" val="3705189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A2A883-DC2A-254C-AADA-FCEAA30AA036}" type="datetimeFigureOut">
              <a:rPr lang="en-US" smtClean="0"/>
              <a:t>9/5/14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79E9320-B935-EF41-8017-EC6393CB0F08}" type="slidenum">
              <a:rPr lang="en-US" smtClean="0"/>
              <a:t>‹#›</a:t>
            </a:fld>
            <a:endParaRPr lang="en-US" dirty="0"/>
          </a:p>
        </p:txBody>
      </p:sp>
    </p:spTree>
    <p:extLst>
      <p:ext uri="{BB962C8B-B14F-4D97-AF65-F5344CB8AC3E}">
        <p14:creationId xmlns:p14="http://schemas.microsoft.com/office/powerpoint/2010/main" val="18183740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A2A883-DC2A-254C-AADA-FCEAA30AA036}" type="datetimeFigureOut">
              <a:rPr lang="en-US" smtClean="0"/>
              <a:t>9/5/14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79E9320-B935-EF41-8017-EC6393CB0F08}" type="slidenum">
              <a:rPr lang="en-US" smtClean="0"/>
              <a:t>‹#›</a:t>
            </a:fld>
            <a:endParaRPr lang="en-US" dirty="0"/>
          </a:p>
        </p:txBody>
      </p:sp>
    </p:spTree>
    <p:extLst>
      <p:ext uri="{BB962C8B-B14F-4D97-AF65-F5344CB8AC3E}">
        <p14:creationId xmlns:p14="http://schemas.microsoft.com/office/powerpoint/2010/main" val="13309159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7A2A883-DC2A-254C-AADA-FCEAA30AA036}" type="datetimeFigureOut">
              <a:rPr lang="en-US" smtClean="0"/>
              <a:t>9/5/14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79E9320-B935-EF41-8017-EC6393CB0F08}" type="slidenum">
              <a:rPr lang="en-US" smtClean="0"/>
              <a:t>‹#›</a:t>
            </a:fld>
            <a:endParaRPr lang="en-US" dirty="0"/>
          </a:p>
        </p:txBody>
      </p:sp>
    </p:spTree>
    <p:extLst>
      <p:ext uri="{BB962C8B-B14F-4D97-AF65-F5344CB8AC3E}">
        <p14:creationId xmlns:p14="http://schemas.microsoft.com/office/powerpoint/2010/main" val="1281634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7A2A883-DC2A-254C-AADA-FCEAA30AA036}" type="datetimeFigureOut">
              <a:rPr lang="en-US" smtClean="0"/>
              <a:t>9/5/14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79E9320-B935-EF41-8017-EC6393CB0F08}" type="slidenum">
              <a:rPr lang="en-US" smtClean="0"/>
              <a:t>‹#›</a:t>
            </a:fld>
            <a:endParaRPr lang="en-US" dirty="0"/>
          </a:p>
        </p:txBody>
      </p:sp>
    </p:spTree>
    <p:extLst>
      <p:ext uri="{BB962C8B-B14F-4D97-AF65-F5344CB8AC3E}">
        <p14:creationId xmlns:p14="http://schemas.microsoft.com/office/powerpoint/2010/main" val="21945011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7A2A883-DC2A-254C-AADA-FCEAA30AA036}" type="datetimeFigureOut">
              <a:rPr lang="en-US" smtClean="0"/>
              <a:t>9/5/14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79E9320-B935-EF41-8017-EC6393CB0F08}" type="slidenum">
              <a:rPr lang="en-US" smtClean="0"/>
              <a:t>‹#›</a:t>
            </a:fld>
            <a:endParaRPr lang="en-US" dirty="0"/>
          </a:p>
        </p:txBody>
      </p:sp>
    </p:spTree>
    <p:extLst>
      <p:ext uri="{BB962C8B-B14F-4D97-AF65-F5344CB8AC3E}">
        <p14:creationId xmlns:p14="http://schemas.microsoft.com/office/powerpoint/2010/main" val="14961800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7A2A883-DC2A-254C-AADA-FCEAA30AA036}" type="datetimeFigureOut">
              <a:rPr lang="en-US" smtClean="0"/>
              <a:t>9/5/14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79E9320-B935-EF41-8017-EC6393CB0F08}" type="slidenum">
              <a:rPr lang="en-US" smtClean="0"/>
              <a:t>‹#›</a:t>
            </a:fld>
            <a:endParaRPr lang="en-US" dirty="0"/>
          </a:p>
        </p:txBody>
      </p:sp>
    </p:spTree>
    <p:extLst>
      <p:ext uri="{BB962C8B-B14F-4D97-AF65-F5344CB8AC3E}">
        <p14:creationId xmlns:p14="http://schemas.microsoft.com/office/powerpoint/2010/main" val="18693323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A2A883-DC2A-254C-AADA-FCEAA30AA036}" type="datetimeFigureOut">
              <a:rPr lang="en-US" smtClean="0"/>
              <a:t>9/5/14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79E9320-B935-EF41-8017-EC6393CB0F08}" type="slidenum">
              <a:rPr lang="en-US" smtClean="0"/>
              <a:t>‹#›</a:t>
            </a:fld>
            <a:endParaRPr lang="en-US" dirty="0"/>
          </a:p>
        </p:txBody>
      </p:sp>
    </p:spTree>
    <p:extLst>
      <p:ext uri="{BB962C8B-B14F-4D97-AF65-F5344CB8AC3E}">
        <p14:creationId xmlns:p14="http://schemas.microsoft.com/office/powerpoint/2010/main" val="31456348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A2A883-DC2A-254C-AADA-FCEAA30AA036}" type="datetimeFigureOut">
              <a:rPr lang="en-US" smtClean="0"/>
              <a:t>9/5/14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79E9320-B935-EF41-8017-EC6393CB0F08}" type="slidenum">
              <a:rPr lang="en-US" smtClean="0"/>
              <a:t>‹#›</a:t>
            </a:fld>
            <a:endParaRPr lang="en-US" dirty="0"/>
          </a:p>
        </p:txBody>
      </p:sp>
    </p:spTree>
    <p:extLst>
      <p:ext uri="{BB962C8B-B14F-4D97-AF65-F5344CB8AC3E}">
        <p14:creationId xmlns:p14="http://schemas.microsoft.com/office/powerpoint/2010/main" val="38493593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A2A883-DC2A-254C-AADA-FCEAA30AA036}" type="datetimeFigureOut">
              <a:rPr lang="en-US" smtClean="0"/>
              <a:t>9/5/14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79E9320-B935-EF41-8017-EC6393CB0F08}" type="slidenum">
              <a:rPr lang="en-US" smtClean="0"/>
              <a:t>‹#›</a:t>
            </a:fld>
            <a:endParaRPr lang="en-US" dirty="0"/>
          </a:p>
        </p:txBody>
      </p:sp>
    </p:spTree>
    <p:extLst>
      <p:ext uri="{BB962C8B-B14F-4D97-AF65-F5344CB8AC3E}">
        <p14:creationId xmlns:p14="http://schemas.microsoft.com/office/powerpoint/2010/main" val="254653520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7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A2A883-DC2A-254C-AADA-FCEAA30AA036}" type="datetimeFigureOut">
              <a:rPr lang="en-US" smtClean="0"/>
              <a:t>9/5/14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9E9320-B935-EF41-8017-EC6393CB0F08}" type="slidenum">
              <a:rPr lang="en-US" smtClean="0"/>
              <a:t>‹#›</a:t>
            </a:fld>
            <a:endParaRPr lang="en-US" dirty="0"/>
          </a:p>
        </p:txBody>
      </p:sp>
    </p:spTree>
    <p:extLst>
      <p:ext uri="{BB962C8B-B14F-4D97-AF65-F5344CB8AC3E}">
        <p14:creationId xmlns:p14="http://schemas.microsoft.com/office/powerpoint/2010/main" val="32563574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11.png"/><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2.jpg"/></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4" Type="http://schemas.openxmlformats.org/officeDocument/2006/relationships/image" Target="../media/image14.emf"/><Relationship Id="rId5" Type="http://schemas.openxmlformats.org/officeDocument/2006/relationships/image" Target="../media/image15.jpg"/><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6.jpg"/></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4" Type="http://schemas.openxmlformats.org/officeDocument/2006/relationships/image" Target="../media/image18.jpeg"/><Relationship Id="rId5" Type="http://schemas.openxmlformats.org/officeDocument/2006/relationships/image" Target="../media/image19.jpeg"/><Relationship Id="rId6" Type="http://schemas.openxmlformats.org/officeDocument/2006/relationships/image" Target="../media/image20.emf"/><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g"/><Relationship Id="rId4" Type="http://schemas.openxmlformats.org/officeDocument/2006/relationships/image" Target="../media/image22.jpg"/><Relationship Id="rId5" Type="http://schemas.openxmlformats.org/officeDocument/2006/relationships/image" Target="../media/image23.jpg"/><Relationship Id="rId6" Type="http://schemas.openxmlformats.org/officeDocument/2006/relationships/image" Target="../media/image24.jpg"/><Relationship Id="rId7" Type="http://schemas.openxmlformats.org/officeDocument/2006/relationships/image" Target="../media/image25.jpg"/><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26.jpg"/><Relationship Id="rId4" Type="http://schemas.openxmlformats.org/officeDocument/2006/relationships/image" Target="../media/image27.jpg"/><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2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29.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30.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31.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32.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33.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en.wikipedia.org/wiki/Open_access"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35.jpeg"/><Relationship Id="rId4" Type="http://schemas.openxmlformats.org/officeDocument/2006/relationships/image" Target="../media/image36.jpeg"/><Relationship Id="rId1" Type="http://schemas.openxmlformats.org/officeDocument/2006/relationships/slideLayout" Target="../slideLayouts/slideLayout1.xml"/><Relationship Id="rId2" Type="http://schemas.openxmlformats.org/officeDocument/2006/relationships/notesSlide" Target="../notesSlides/notesSlide2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5.jpg"/><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4.jpg"/><Relationship Id="rId5"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5.jpg"/><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9.png"/><Relationship Id="rId5" Type="http://schemas.openxmlformats.org/officeDocument/2006/relationships/image" Target="../media/image10.png"/><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Picture 3" descr="Handshake.jpg"/>
          <p:cNvPicPr>
            <a:picLocks noChangeAspect="1"/>
          </p:cNvPicPr>
          <p:nvPr/>
        </p:nvPicPr>
        <p:blipFill rotWithShape="1">
          <a:blip r:embed="rId3">
            <a:alphaModFix amt="89000"/>
            <a:extLst>
              <a:ext uri="{28A0092B-C50C-407E-A947-70E740481C1C}">
                <a14:useLocalDpi xmlns:a14="http://schemas.microsoft.com/office/drawing/2010/main" val="0"/>
              </a:ext>
            </a:extLst>
          </a:blip>
          <a:srcRect l="8264" t="10377"/>
          <a:stretch/>
        </p:blipFill>
        <p:spPr>
          <a:xfrm>
            <a:off x="0" y="0"/>
            <a:ext cx="9143999" cy="5926391"/>
          </a:xfrm>
          <a:prstGeom prst="rect">
            <a:avLst/>
          </a:prstGeom>
        </p:spPr>
      </p:pic>
      <p:sp>
        <p:nvSpPr>
          <p:cNvPr id="2" name="Title 1"/>
          <p:cNvSpPr>
            <a:spLocks noGrp="1"/>
          </p:cNvSpPr>
          <p:nvPr>
            <p:ph type="ctrTitle"/>
          </p:nvPr>
        </p:nvSpPr>
        <p:spPr>
          <a:xfrm>
            <a:off x="3197411" y="4283581"/>
            <a:ext cx="5946588" cy="1819836"/>
          </a:xfrm>
        </p:spPr>
        <p:txBody>
          <a:bodyPr/>
          <a:lstStyle/>
          <a:p>
            <a:pPr algn="r"/>
            <a:r>
              <a:rPr lang="en-US" sz="3600" b="1" dirty="0" smtClean="0">
                <a:solidFill>
                  <a:schemeClr val="tx1">
                    <a:lumMod val="85000"/>
                    <a:lumOff val="15000"/>
                  </a:schemeClr>
                </a:solidFill>
                <a:latin typeface="Avenir Next Demi Bold"/>
                <a:cs typeface="Avenir Next Demi Bold"/>
              </a:rPr>
              <a:t>EVANGELISTS AND PRAGMATISTS:</a:t>
            </a:r>
            <a:br>
              <a:rPr lang="en-US" sz="3600" b="1" dirty="0" smtClean="0">
                <a:solidFill>
                  <a:schemeClr val="tx1">
                    <a:lumMod val="85000"/>
                    <a:lumOff val="15000"/>
                  </a:schemeClr>
                </a:solidFill>
                <a:latin typeface="Avenir Next Demi Bold"/>
                <a:cs typeface="Avenir Next Demi Bold"/>
              </a:rPr>
            </a:br>
            <a:r>
              <a:rPr lang="en-US" sz="3600" b="1" dirty="0" smtClean="0">
                <a:solidFill>
                  <a:schemeClr val="tx1">
                    <a:lumMod val="85000"/>
                    <a:lumOff val="15000"/>
                  </a:schemeClr>
                </a:solidFill>
                <a:latin typeface="Avenir Next Demi Bold"/>
                <a:cs typeface="Avenir Next Demi Bold"/>
              </a:rPr>
              <a:t>Finding Common Ground</a:t>
            </a:r>
            <a:r>
              <a:rPr lang="en-US" sz="4000" dirty="0" smtClean="0"/>
              <a:t>	</a:t>
            </a:r>
            <a:r>
              <a:rPr lang="en-US" dirty="0" smtClean="0"/>
              <a:t>	</a:t>
            </a:r>
            <a:endParaRPr lang="en-US" dirty="0"/>
          </a:p>
        </p:txBody>
      </p:sp>
      <p:sp>
        <p:nvSpPr>
          <p:cNvPr id="3" name="Subtitle 2"/>
          <p:cNvSpPr>
            <a:spLocks noGrp="1"/>
          </p:cNvSpPr>
          <p:nvPr>
            <p:ph type="subTitle" idx="1"/>
          </p:nvPr>
        </p:nvSpPr>
        <p:spPr>
          <a:xfrm>
            <a:off x="0" y="5883836"/>
            <a:ext cx="6400800" cy="965200"/>
          </a:xfrm>
        </p:spPr>
        <p:txBody>
          <a:bodyPr anchor="b">
            <a:noAutofit/>
          </a:bodyPr>
          <a:lstStyle/>
          <a:p>
            <a:pPr algn="l"/>
            <a:r>
              <a:rPr lang="en-US" sz="1800" dirty="0" smtClean="0">
                <a:solidFill>
                  <a:schemeClr val="tx1">
                    <a:lumMod val="95000"/>
                    <a:lumOff val="5000"/>
                  </a:schemeClr>
                </a:solidFill>
                <a:latin typeface="Avenir Next Demi Bold"/>
                <a:cs typeface="Avenir Next Demi Bold"/>
              </a:rPr>
              <a:t>Job van Exel – Erasmus University, Rotterdam, Netherlands</a:t>
            </a:r>
          </a:p>
          <a:p>
            <a:pPr algn="l"/>
            <a:r>
              <a:rPr lang="en-US" sz="1800" dirty="0" smtClean="0">
                <a:solidFill>
                  <a:schemeClr val="tx1">
                    <a:lumMod val="95000"/>
                    <a:lumOff val="5000"/>
                  </a:schemeClr>
                </a:solidFill>
                <a:latin typeface="Avenir Next Demi Bold"/>
                <a:cs typeface="Avenir Next Demi Bold"/>
              </a:rPr>
              <a:t>Jen Waller – Miami University, Oxford, Ohio</a:t>
            </a:r>
            <a:endParaRPr lang="en-US" sz="1800" dirty="0">
              <a:solidFill>
                <a:schemeClr val="tx1">
                  <a:lumMod val="95000"/>
                  <a:lumOff val="5000"/>
                </a:schemeClr>
              </a:solidFill>
              <a:latin typeface="Avenir Next Demi Bold"/>
              <a:cs typeface="Avenir Next Demi Bold"/>
            </a:endParaRPr>
          </a:p>
        </p:txBody>
      </p:sp>
    </p:spTree>
    <p:extLst>
      <p:ext uri="{BB962C8B-B14F-4D97-AF65-F5344CB8AC3E}">
        <p14:creationId xmlns:p14="http://schemas.microsoft.com/office/powerpoint/2010/main" val="365498198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GreenPath.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1110321" cy="732118"/>
          </a:xfrm>
          <a:prstGeom prst="rect">
            <a:avLst/>
          </a:prstGeom>
          <a:effectLst>
            <a:outerShdw blurRad="50800" dist="38100" dir="2700000" algn="tl" rotWithShape="0">
              <a:prstClr val="black">
                <a:alpha val="40000"/>
              </a:prstClr>
            </a:outerShdw>
          </a:effectLst>
        </p:spPr>
      </p:pic>
      <p:pic>
        <p:nvPicPr>
          <p:cNvPr id="4" name="Picture 3" descr="SSRN_Repository.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88940" y="0"/>
            <a:ext cx="6855060" cy="5104960"/>
          </a:xfrm>
          <a:prstGeom prst="rect">
            <a:avLst/>
          </a:prstGeom>
        </p:spPr>
      </p:pic>
      <p:sp>
        <p:nvSpPr>
          <p:cNvPr id="2" name="TextBox 1"/>
          <p:cNvSpPr txBox="1"/>
          <p:nvPr/>
        </p:nvSpPr>
        <p:spPr>
          <a:xfrm>
            <a:off x="-86926" y="752273"/>
            <a:ext cx="1197245" cy="646331"/>
          </a:xfrm>
          <a:prstGeom prst="rect">
            <a:avLst/>
          </a:prstGeom>
          <a:noFill/>
        </p:spPr>
        <p:txBody>
          <a:bodyPr wrap="square" rtlCol="0">
            <a:spAutoFit/>
          </a:bodyPr>
          <a:lstStyle/>
          <a:p>
            <a:pPr algn="ctr"/>
            <a:r>
              <a:rPr lang="en-US" dirty="0">
                <a:solidFill>
                  <a:schemeClr val="bg2"/>
                </a:solidFill>
                <a:latin typeface="Avenir Next Demi Bold"/>
                <a:cs typeface="Avenir Next Demi Bold"/>
              </a:rPr>
              <a:t>Green</a:t>
            </a:r>
          </a:p>
          <a:p>
            <a:pPr algn="ctr"/>
            <a:endParaRPr lang="en-US" dirty="0"/>
          </a:p>
        </p:txBody>
      </p:sp>
      <p:sp>
        <p:nvSpPr>
          <p:cNvPr id="3" name="TextBox 2"/>
          <p:cNvSpPr txBox="1"/>
          <p:nvPr/>
        </p:nvSpPr>
        <p:spPr>
          <a:xfrm>
            <a:off x="175747" y="5094378"/>
            <a:ext cx="8807557" cy="2277547"/>
          </a:xfrm>
          <a:prstGeom prst="rect">
            <a:avLst/>
          </a:prstGeom>
          <a:noFill/>
        </p:spPr>
        <p:txBody>
          <a:bodyPr wrap="square" rtlCol="0">
            <a:spAutoFit/>
          </a:bodyPr>
          <a:lstStyle/>
          <a:p>
            <a:r>
              <a:rPr lang="en-US" sz="2000" dirty="0" smtClean="0">
                <a:solidFill>
                  <a:srgbClr val="F2F2F2"/>
                </a:solidFill>
                <a:latin typeface="Avenir Medium Oblique"/>
                <a:ea typeface="MS PGothic" charset="0"/>
                <a:cs typeface="Avenir Medium Oblique"/>
              </a:rPr>
              <a:t>“SSRN’s </a:t>
            </a:r>
            <a:r>
              <a:rPr lang="en-US" sz="2000" dirty="0">
                <a:solidFill>
                  <a:srgbClr val="F2F2F2"/>
                </a:solidFill>
                <a:latin typeface="Avenir Medium Oblique"/>
                <a:ea typeface="MS PGothic" charset="0"/>
                <a:cs typeface="Avenir Medium Oblique"/>
              </a:rPr>
              <a:t>objective is to provide rapid worldwide distribution of research to authors and their readers and to facilitate communication among them at the lowest possible cost. </a:t>
            </a:r>
            <a:r>
              <a:rPr lang="en-US" sz="2000" dirty="0" smtClean="0">
                <a:solidFill>
                  <a:srgbClr val="F2F2F2"/>
                </a:solidFill>
                <a:latin typeface="Avenir Medium Oblique"/>
                <a:ea typeface="MS PGothic" charset="0"/>
                <a:cs typeface="Avenir Medium Oblique"/>
              </a:rPr>
              <a:t>“</a:t>
            </a:r>
          </a:p>
          <a:p>
            <a:endParaRPr lang="en-US" sz="2000" dirty="0">
              <a:solidFill>
                <a:srgbClr val="F2F2F2"/>
              </a:solidFill>
              <a:latin typeface="Avenir Medium"/>
              <a:ea typeface="MS PGothic" charset="0"/>
              <a:cs typeface="Avenir Medium"/>
            </a:endParaRPr>
          </a:p>
          <a:p>
            <a:r>
              <a:rPr lang="en-US" sz="2000" dirty="0" smtClean="0">
                <a:solidFill>
                  <a:srgbClr val="EEECE1"/>
                </a:solidFill>
                <a:latin typeface="Avenir Medium"/>
                <a:cs typeface="Avenir Medium"/>
              </a:rPr>
              <a:t>http</a:t>
            </a:r>
            <a:r>
              <a:rPr lang="en-US" sz="2000" dirty="0">
                <a:solidFill>
                  <a:srgbClr val="EEECE1"/>
                </a:solidFill>
                <a:latin typeface="Avenir Medium"/>
                <a:cs typeface="Avenir Medium"/>
              </a:rPr>
              <a:t>://ssrn.com/en/</a:t>
            </a:r>
          </a:p>
          <a:p>
            <a:endParaRPr lang="en-US" sz="2400" dirty="0">
              <a:solidFill>
                <a:srgbClr val="F2F2F2"/>
              </a:solidFill>
              <a:latin typeface="Avenir Medium"/>
              <a:ea typeface="MS PGothic" charset="0"/>
              <a:cs typeface="Avenir Medium"/>
            </a:endParaRPr>
          </a:p>
          <a:p>
            <a:endParaRPr lang="en-US" dirty="0"/>
          </a:p>
        </p:txBody>
      </p:sp>
    </p:spTree>
    <p:extLst>
      <p:ext uri="{BB962C8B-B14F-4D97-AF65-F5344CB8AC3E}">
        <p14:creationId xmlns:p14="http://schemas.microsoft.com/office/powerpoint/2010/main" val="314517511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oubleDipping.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44" y="0"/>
            <a:ext cx="9137456" cy="6076765"/>
          </a:xfrm>
          <a:prstGeom prst="rect">
            <a:avLst/>
          </a:prstGeom>
        </p:spPr>
      </p:pic>
    </p:spTree>
    <p:extLst>
      <p:ext uri="{BB962C8B-B14F-4D97-AF65-F5344CB8AC3E}">
        <p14:creationId xmlns:p14="http://schemas.microsoft.com/office/powerpoint/2010/main" val="123892662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opyrightSymbol.jpg"/>
          <p:cNvPicPr>
            <a:picLocks noChangeAspect="1"/>
          </p:cNvPicPr>
          <p:nvPr/>
        </p:nvPicPr>
        <p:blipFill rotWithShape="1">
          <a:blip r:embed="rId3">
            <a:extLst>
              <a:ext uri="{28A0092B-C50C-407E-A947-70E740481C1C}">
                <a14:useLocalDpi xmlns:a14="http://schemas.microsoft.com/office/drawing/2010/main" val="0"/>
              </a:ext>
            </a:extLst>
          </a:blip>
          <a:srcRect r="5562"/>
          <a:stretch/>
        </p:blipFill>
        <p:spPr>
          <a:xfrm>
            <a:off x="496888" y="408524"/>
            <a:ext cx="4068873" cy="2873758"/>
          </a:xfrm>
          <a:prstGeom prst="rect">
            <a:avLst/>
          </a:prstGeom>
          <a:effectLst>
            <a:outerShdw blurRad="50800" dist="38100" dir="2700000" algn="tl" rotWithShape="0">
              <a:prstClr val="black">
                <a:alpha val="40000"/>
              </a:prstClr>
            </a:outerShdw>
          </a:effectLst>
        </p:spPr>
      </p:pic>
      <p:pic>
        <p:nvPicPr>
          <p:cNvPr id="7" name="Picture 6" descr="AuthorRights_Orig copy.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65761" y="660954"/>
            <a:ext cx="4295087" cy="5558348"/>
          </a:xfrm>
          <a:prstGeom prst="rect">
            <a:avLst/>
          </a:prstGeom>
          <a:effectLst>
            <a:outerShdw blurRad="50800" dist="38100" dir="2700000" algn="tl" rotWithShape="0">
              <a:prstClr val="black">
                <a:alpha val="40000"/>
              </a:prstClr>
            </a:outerShdw>
          </a:effectLst>
        </p:spPr>
      </p:pic>
      <p:pic>
        <p:nvPicPr>
          <p:cNvPr id="3" name="Picture 2" descr="PublishingContract.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6888" y="3770001"/>
            <a:ext cx="4068873" cy="2705801"/>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7745064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enureDossier.jp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0" y="0"/>
            <a:ext cx="9144000" cy="6858000"/>
          </a:xfrm>
          <a:prstGeom prst="rect">
            <a:avLst/>
          </a:prstGeom>
        </p:spPr>
      </p:pic>
    </p:spTree>
    <p:extLst>
      <p:ext uri="{BB962C8B-B14F-4D97-AF65-F5344CB8AC3E}">
        <p14:creationId xmlns:p14="http://schemas.microsoft.com/office/powerpoint/2010/main" val="428037847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QuadAerial.jpg"/>
          <p:cNvPicPr>
            <a:picLocks/>
          </p:cNvPicPr>
          <p:nvPr/>
        </p:nvPicPr>
        <p:blipFill>
          <a:blip r:embed="rId3">
            <a:extLst>
              <a:ext uri="{28A0092B-C50C-407E-A947-70E740481C1C}">
                <a14:useLocalDpi xmlns:a14="http://schemas.microsoft.com/office/drawing/2010/main" val="0"/>
              </a:ext>
            </a:extLst>
          </a:blip>
          <a:srcRect l="-21" t="10834" r="21" b="1097"/>
          <a:stretch>
            <a:fillRect/>
          </a:stretch>
        </p:blipFill>
        <p:spPr bwMode="auto">
          <a:xfrm>
            <a:off x="4800018" y="1476482"/>
            <a:ext cx="4343982" cy="3336545"/>
          </a:xfrm>
          <a:prstGeom prst="rect">
            <a:avLst/>
          </a:prstGeom>
          <a:noFill/>
          <a:ln w="3175">
            <a:solidFill>
              <a:srgbClr val="BFBFBF"/>
            </a:solidFill>
            <a:miter lim="800000"/>
            <a:headEnd/>
            <a:tailEnd/>
          </a:ln>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 name="Picture 2" descr="DukeUniversity.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 y="-1"/>
            <a:ext cx="3540049" cy="3144756"/>
          </a:xfrm>
          <a:prstGeom prst="rect">
            <a:avLst/>
          </a:prstGeom>
          <a:noFill/>
          <a:ln>
            <a:noFill/>
          </a:ln>
          <a:effectLst>
            <a:outerShdw blurRad="50800" dist="38100" dir="2700000" algn="tl" rotWithShape="0">
              <a:srgbClr val="000000">
                <a:alpha val="42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5" name="TextBox 4"/>
          <p:cNvSpPr txBox="1">
            <a:spLocks noChangeArrowheads="1"/>
          </p:cNvSpPr>
          <p:nvPr/>
        </p:nvSpPr>
        <p:spPr bwMode="auto">
          <a:xfrm>
            <a:off x="5518150" y="5361518"/>
            <a:ext cx="18466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charset="0"/>
                <a:ea typeface="MS PGothic" charset="0"/>
                <a:cs typeface="MS PGothic" charset="0"/>
              </a:defRPr>
            </a:lvl1pPr>
            <a:lvl2pPr marL="742950" indent="-285750" eaLnBrk="0" hangingPunct="0">
              <a:defRPr>
                <a:solidFill>
                  <a:schemeClr val="tx1"/>
                </a:solidFill>
                <a:latin typeface="Calibri" charset="0"/>
                <a:ea typeface="MS PGothic" charset="0"/>
                <a:cs typeface="MS PGothic" charset="0"/>
              </a:defRPr>
            </a:lvl2pPr>
            <a:lvl3pPr marL="1143000" indent="-228600" eaLnBrk="0" hangingPunct="0">
              <a:defRPr>
                <a:solidFill>
                  <a:schemeClr val="tx1"/>
                </a:solidFill>
                <a:latin typeface="Calibri" charset="0"/>
                <a:ea typeface="MS PGothic" charset="0"/>
                <a:cs typeface="MS PGothic" charset="0"/>
              </a:defRPr>
            </a:lvl3pPr>
            <a:lvl4pPr marL="1600200" indent="-228600" eaLnBrk="0" hangingPunct="0">
              <a:defRPr>
                <a:solidFill>
                  <a:schemeClr val="tx1"/>
                </a:solidFill>
                <a:latin typeface="Calibri" charset="0"/>
                <a:ea typeface="MS PGothic" charset="0"/>
                <a:cs typeface="MS PGothic" charset="0"/>
              </a:defRPr>
            </a:lvl4pPr>
            <a:lvl5pPr marL="2057400" indent="-228600" eaLnBrk="0" hangingPunct="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eaLnBrk="1" hangingPunct="1"/>
            <a:endParaRPr lang="en-US" dirty="0"/>
          </a:p>
        </p:txBody>
      </p:sp>
      <p:pic>
        <p:nvPicPr>
          <p:cNvPr id="9" name="Picture 8" descr="HarvardUniversity.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 y="3750358"/>
            <a:ext cx="3497206" cy="3106765"/>
          </a:xfrm>
          <a:prstGeom prst="rect">
            <a:avLst/>
          </a:prstGeom>
          <a:noFill/>
          <a:ln>
            <a:noFill/>
          </a:ln>
          <a:effectLst>
            <a:outerShdw blurRad="50800" dist="38100" dir="2700000" algn="tl" rotWithShape="0">
              <a:srgbClr val="000000">
                <a:alpha val="42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7" name="TextBox 12"/>
          <p:cNvSpPr txBox="1">
            <a:spLocks noChangeArrowheads="1"/>
          </p:cNvSpPr>
          <p:nvPr/>
        </p:nvSpPr>
        <p:spPr bwMode="auto">
          <a:xfrm>
            <a:off x="3441418" y="2628848"/>
            <a:ext cx="1481137"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charset="0"/>
                <a:ea typeface="MS PGothic" charset="0"/>
                <a:cs typeface="MS PGothic" charset="0"/>
              </a:defRPr>
            </a:lvl1pPr>
            <a:lvl2pPr marL="742950" indent="-285750" eaLnBrk="0" hangingPunct="0">
              <a:defRPr>
                <a:solidFill>
                  <a:schemeClr val="tx1"/>
                </a:solidFill>
                <a:latin typeface="Calibri" charset="0"/>
                <a:ea typeface="MS PGothic" charset="0"/>
                <a:cs typeface="MS PGothic" charset="0"/>
              </a:defRPr>
            </a:lvl2pPr>
            <a:lvl3pPr marL="1143000" indent="-228600" eaLnBrk="0" hangingPunct="0">
              <a:defRPr>
                <a:solidFill>
                  <a:schemeClr val="tx1"/>
                </a:solidFill>
                <a:latin typeface="Calibri" charset="0"/>
                <a:ea typeface="MS PGothic" charset="0"/>
                <a:cs typeface="MS PGothic" charset="0"/>
              </a:defRPr>
            </a:lvl3pPr>
            <a:lvl4pPr marL="1600200" indent="-228600" eaLnBrk="0" hangingPunct="0">
              <a:defRPr>
                <a:solidFill>
                  <a:schemeClr val="tx1"/>
                </a:solidFill>
                <a:latin typeface="Calibri" charset="0"/>
                <a:ea typeface="MS PGothic" charset="0"/>
                <a:cs typeface="MS PGothic" charset="0"/>
              </a:defRPr>
            </a:lvl4pPr>
            <a:lvl5pPr marL="2057400" indent="-228600" eaLnBrk="0" hangingPunct="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algn="ctr" eaLnBrk="1" hangingPunct="1"/>
            <a:r>
              <a:rPr lang="en-US" sz="8800" b="1" dirty="0" smtClean="0">
                <a:solidFill>
                  <a:srgbClr val="FFFFFF"/>
                </a:solidFill>
                <a:latin typeface="Tw Cen MT"/>
                <a:cs typeface="Tw Cen MT"/>
              </a:rPr>
              <a:t>≠</a:t>
            </a:r>
            <a:endParaRPr lang="en-US" sz="8800" b="1" dirty="0">
              <a:solidFill>
                <a:srgbClr val="FFFFFF"/>
              </a:solidFill>
              <a:latin typeface="Tw Cen MT"/>
              <a:cs typeface="Tw Cen MT"/>
            </a:endParaRPr>
          </a:p>
        </p:txBody>
      </p:sp>
      <p:sp>
        <p:nvSpPr>
          <p:cNvPr id="2" name="TextBox 1"/>
          <p:cNvSpPr txBox="1"/>
          <p:nvPr/>
        </p:nvSpPr>
        <p:spPr>
          <a:xfrm>
            <a:off x="3570827" y="213420"/>
            <a:ext cx="430887" cy="1570253"/>
          </a:xfrm>
          <a:prstGeom prst="rect">
            <a:avLst/>
          </a:prstGeom>
          <a:noFill/>
        </p:spPr>
        <p:txBody>
          <a:bodyPr vert="vert270" wrap="none" rtlCol="0" anchor="b">
            <a:spAutoFit/>
          </a:bodyPr>
          <a:lstStyle/>
          <a:p>
            <a:r>
              <a:rPr lang="en-US" sz="1600" dirty="0" smtClean="0">
                <a:solidFill>
                  <a:srgbClr val="FFFFFF"/>
                </a:solidFill>
                <a:latin typeface="Avenir Next Medium"/>
                <a:cs typeface="Avenir Next Medium"/>
              </a:rPr>
              <a:t>Duke University</a:t>
            </a:r>
            <a:endParaRPr lang="en-US" sz="1600" dirty="0">
              <a:solidFill>
                <a:srgbClr val="FFFFFF"/>
              </a:solidFill>
              <a:latin typeface="Avenir Next Medium"/>
              <a:cs typeface="Avenir Next Medium"/>
            </a:endParaRPr>
          </a:p>
        </p:txBody>
      </p:sp>
      <p:sp>
        <p:nvSpPr>
          <p:cNvPr id="12" name="TextBox 11"/>
          <p:cNvSpPr txBox="1"/>
          <p:nvPr/>
        </p:nvSpPr>
        <p:spPr>
          <a:xfrm>
            <a:off x="3570827" y="5033547"/>
            <a:ext cx="430887" cy="1823576"/>
          </a:xfrm>
          <a:prstGeom prst="rect">
            <a:avLst/>
          </a:prstGeom>
          <a:noFill/>
        </p:spPr>
        <p:txBody>
          <a:bodyPr vert="vert270" wrap="none" rtlCol="0" anchor="b">
            <a:spAutoFit/>
          </a:bodyPr>
          <a:lstStyle/>
          <a:p>
            <a:r>
              <a:rPr lang="en-US" sz="1600" dirty="0" smtClean="0">
                <a:solidFill>
                  <a:srgbClr val="FFFFFF"/>
                </a:solidFill>
                <a:latin typeface="Avenir Next Medium"/>
                <a:cs typeface="Avenir Next Medium"/>
              </a:rPr>
              <a:t>Harvard University</a:t>
            </a:r>
            <a:endParaRPr lang="en-US" sz="1600" dirty="0">
              <a:solidFill>
                <a:srgbClr val="FFFFFF"/>
              </a:solidFill>
              <a:latin typeface="Avenir Next Medium"/>
              <a:cs typeface="Avenir Next Medium"/>
            </a:endParaRPr>
          </a:p>
        </p:txBody>
      </p:sp>
      <p:pic>
        <p:nvPicPr>
          <p:cNvPr id="11" name="Picture 7" descr="M logo 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083702" y="5033547"/>
            <a:ext cx="2319720" cy="1156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2658314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0" y="58839"/>
            <a:ext cx="5109212" cy="1470025"/>
          </a:xfrm>
        </p:spPr>
        <p:txBody>
          <a:bodyPr>
            <a:noAutofit/>
          </a:bodyPr>
          <a:lstStyle/>
          <a:p>
            <a:pPr algn="l"/>
            <a:r>
              <a:rPr lang="en-US" sz="6000" dirty="0" smtClean="0">
                <a:solidFill>
                  <a:srgbClr val="FFFFFF"/>
                </a:solidFill>
                <a:latin typeface="Avenir Next Demi Bold"/>
                <a:cs typeface="Avenir Next Demi Bold"/>
              </a:rPr>
              <a:t>The Context:</a:t>
            </a:r>
            <a:br>
              <a:rPr lang="en-US" sz="6000" dirty="0" smtClean="0">
                <a:solidFill>
                  <a:srgbClr val="FFFFFF"/>
                </a:solidFill>
                <a:latin typeface="Avenir Next Demi Bold"/>
                <a:cs typeface="Avenir Next Demi Bold"/>
              </a:rPr>
            </a:br>
            <a:endParaRPr lang="en-US" sz="6000" dirty="0">
              <a:solidFill>
                <a:srgbClr val="FFFFFF"/>
              </a:solidFill>
              <a:latin typeface="Avenir Next Demi Bold"/>
              <a:cs typeface="Avenir Next Demi Bold"/>
            </a:endParaRPr>
          </a:p>
        </p:txBody>
      </p:sp>
      <p:pic>
        <p:nvPicPr>
          <p:cNvPr id="11" name="Picture 10" descr="SundialMcCracken.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2049" y="1851671"/>
            <a:ext cx="2540000" cy="1905000"/>
          </a:xfrm>
          <a:prstGeom prst="rect">
            <a:avLst/>
          </a:prstGeom>
          <a:effectLst>
            <a:outerShdw blurRad="50800" dist="38100" dir="2700000" algn="tl" rotWithShape="0">
              <a:srgbClr val="000000">
                <a:alpha val="43000"/>
              </a:srgbClr>
            </a:outerShdw>
          </a:effectLst>
        </p:spPr>
      </p:pic>
      <p:pic>
        <p:nvPicPr>
          <p:cNvPr id="13" name="Picture 12" descr="RoudabushHall.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9277" y="3941115"/>
            <a:ext cx="3723035" cy="2792276"/>
          </a:xfrm>
          <a:prstGeom prst="rect">
            <a:avLst/>
          </a:prstGeom>
          <a:effectLst>
            <a:outerShdw blurRad="50800" dist="38100" dir="2700000" algn="tl" rotWithShape="0">
              <a:srgbClr val="000000">
                <a:alpha val="43000"/>
              </a:srgbClr>
            </a:outerShdw>
          </a:effectLst>
        </p:spPr>
      </p:pic>
      <p:pic>
        <p:nvPicPr>
          <p:cNvPr id="14" name="Picture 13" descr="KingLibrary.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45824" y="503122"/>
            <a:ext cx="2735312" cy="2051484"/>
          </a:xfrm>
          <a:prstGeom prst="rect">
            <a:avLst/>
          </a:prstGeom>
          <a:effectLst>
            <a:outerShdw blurRad="50800" dist="38100" dir="2700000" algn="tl" rotWithShape="0">
              <a:srgbClr val="000000">
                <a:alpha val="43000"/>
              </a:srgbClr>
            </a:outerShdw>
          </a:effectLst>
        </p:spPr>
      </p:pic>
      <p:pic>
        <p:nvPicPr>
          <p:cNvPr id="2" name="Picture 1" descr="AlumniHallMiamiu.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09511" y="3203666"/>
            <a:ext cx="4099475" cy="3026715"/>
          </a:xfrm>
          <a:prstGeom prst="rect">
            <a:avLst/>
          </a:prstGeom>
          <a:effectLst>
            <a:outerShdw blurRad="50800" dist="38100" dir="2700000" algn="tl" rotWithShape="0">
              <a:prstClr val="black">
                <a:alpha val="40000"/>
              </a:prstClr>
            </a:outerShdw>
          </a:effectLst>
        </p:spPr>
      </p:pic>
      <p:pic>
        <p:nvPicPr>
          <p:cNvPr id="3" name="Picture 2" descr="Muohiobelltower.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337345" y="943704"/>
            <a:ext cx="2416353" cy="3221804"/>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43620182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OpenAccess_lockChain.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0869" y="224285"/>
            <a:ext cx="4262992" cy="3197244"/>
          </a:xfrm>
          <a:prstGeom prst="rect">
            <a:avLst/>
          </a:prstGeom>
          <a:effectLst>
            <a:outerShdw blurRad="50800" dist="38100" dir="2700000" algn="tl" rotWithShape="0">
              <a:srgbClr val="000000">
                <a:alpha val="43000"/>
              </a:srgbClr>
            </a:outerShdw>
          </a:effectLst>
        </p:spPr>
      </p:pic>
      <p:pic>
        <p:nvPicPr>
          <p:cNvPr id="3" name="Picture 2" descr="SPARC_OAlogo.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08916" y="3051930"/>
            <a:ext cx="3555789" cy="3555789"/>
          </a:xfrm>
          <a:prstGeom prst="rect">
            <a:avLst/>
          </a:prstGeom>
          <a:effectLst>
            <a:outerShdw blurRad="50800" dist="38100" dir="2700000" algn="tl" rotWithShape="0">
              <a:prstClr val="black">
                <a:alpha val="40000"/>
              </a:prstClr>
            </a:outerShdw>
          </a:effectLst>
        </p:spPr>
      </p:pic>
      <p:sp>
        <p:nvSpPr>
          <p:cNvPr id="6" name="Curved Right Arrow 5"/>
          <p:cNvSpPr/>
          <p:nvPr/>
        </p:nvSpPr>
        <p:spPr>
          <a:xfrm rot="18241708">
            <a:off x="2166384" y="3425193"/>
            <a:ext cx="1778000" cy="3901554"/>
          </a:xfrm>
          <a:prstGeom prst="curvedRightArrow">
            <a:avLst>
              <a:gd name="adj1" fmla="val 25000"/>
              <a:gd name="adj2" fmla="val 50000"/>
              <a:gd name="adj3" fmla="val 25220"/>
            </a:avLst>
          </a:prstGeom>
          <a:solidFill>
            <a:schemeClr val="bg1">
              <a:lumMod val="85000"/>
            </a:schemeClr>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1">
                  <a:lumMod val="85000"/>
                </a:schemeClr>
              </a:solidFill>
            </a:endParaRPr>
          </a:p>
        </p:txBody>
      </p:sp>
    </p:spTree>
    <p:extLst>
      <p:ext uri="{BB962C8B-B14F-4D97-AF65-F5344CB8AC3E}">
        <p14:creationId xmlns:p14="http://schemas.microsoft.com/office/powerpoint/2010/main" val="740958821"/>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8" name="TextBox 8"/>
          <p:cNvSpPr txBox="1">
            <a:spLocks noChangeArrowheads="1"/>
          </p:cNvSpPr>
          <p:nvPr/>
        </p:nvSpPr>
        <p:spPr bwMode="auto">
          <a:xfrm>
            <a:off x="423863" y="1811867"/>
            <a:ext cx="18466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charset="0"/>
                <a:ea typeface="MS PGothic" charset="0"/>
                <a:cs typeface="MS PGothic" charset="0"/>
              </a:defRPr>
            </a:lvl1pPr>
            <a:lvl2pPr marL="742950" indent="-285750" eaLnBrk="0" hangingPunct="0">
              <a:defRPr>
                <a:solidFill>
                  <a:schemeClr val="tx1"/>
                </a:solidFill>
                <a:latin typeface="Calibri" charset="0"/>
                <a:ea typeface="MS PGothic" charset="0"/>
                <a:cs typeface="MS PGothic" charset="0"/>
              </a:defRPr>
            </a:lvl2pPr>
            <a:lvl3pPr marL="1143000" indent="-228600" eaLnBrk="0" hangingPunct="0">
              <a:defRPr>
                <a:solidFill>
                  <a:schemeClr val="tx1"/>
                </a:solidFill>
                <a:latin typeface="Calibri" charset="0"/>
                <a:ea typeface="MS PGothic" charset="0"/>
                <a:cs typeface="MS PGothic" charset="0"/>
              </a:defRPr>
            </a:lvl3pPr>
            <a:lvl4pPr marL="1600200" indent="-228600" eaLnBrk="0" hangingPunct="0">
              <a:defRPr>
                <a:solidFill>
                  <a:schemeClr val="tx1"/>
                </a:solidFill>
                <a:latin typeface="Calibri" charset="0"/>
                <a:ea typeface="MS PGothic" charset="0"/>
                <a:cs typeface="MS PGothic" charset="0"/>
              </a:defRPr>
            </a:lvl4pPr>
            <a:lvl5pPr marL="2057400" indent="-228600" eaLnBrk="0" hangingPunct="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eaLnBrk="1" hangingPunct="1"/>
            <a:endParaRPr lang="en-US" dirty="0"/>
          </a:p>
          <a:p>
            <a:pPr eaLnBrk="1" hangingPunct="1"/>
            <a:endParaRPr lang="en-US" dirty="0"/>
          </a:p>
        </p:txBody>
      </p:sp>
      <p:pic>
        <p:nvPicPr>
          <p:cNvPr id="6" name="Picture 5" descr="Error Message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878" y="832110"/>
            <a:ext cx="9015768" cy="2761080"/>
          </a:xfrm>
          <a:prstGeom prst="rect">
            <a:avLst/>
          </a:prstGeom>
        </p:spPr>
      </p:pic>
    </p:spTree>
    <p:extLst>
      <p:ext uri="{BB962C8B-B14F-4D97-AF65-F5344CB8AC3E}">
        <p14:creationId xmlns:p14="http://schemas.microsoft.com/office/powerpoint/2010/main" val="150206537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4" name="TextBox 8"/>
          <p:cNvSpPr txBox="1">
            <a:spLocks noChangeArrowheads="1"/>
          </p:cNvSpPr>
          <p:nvPr/>
        </p:nvSpPr>
        <p:spPr bwMode="auto">
          <a:xfrm>
            <a:off x="423863" y="1811867"/>
            <a:ext cx="18466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charset="0"/>
                <a:ea typeface="MS PGothic" charset="0"/>
                <a:cs typeface="MS PGothic" charset="0"/>
              </a:defRPr>
            </a:lvl1pPr>
            <a:lvl2pPr marL="742950" indent="-285750" eaLnBrk="0" hangingPunct="0">
              <a:defRPr>
                <a:solidFill>
                  <a:schemeClr val="tx1"/>
                </a:solidFill>
                <a:latin typeface="Calibri" charset="0"/>
                <a:ea typeface="MS PGothic" charset="0"/>
                <a:cs typeface="MS PGothic" charset="0"/>
              </a:defRPr>
            </a:lvl2pPr>
            <a:lvl3pPr marL="1143000" indent="-228600" eaLnBrk="0" hangingPunct="0">
              <a:defRPr>
                <a:solidFill>
                  <a:schemeClr val="tx1"/>
                </a:solidFill>
                <a:latin typeface="Calibri" charset="0"/>
                <a:ea typeface="MS PGothic" charset="0"/>
                <a:cs typeface="MS PGothic" charset="0"/>
              </a:defRPr>
            </a:lvl3pPr>
            <a:lvl4pPr marL="1600200" indent="-228600" eaLnBrk="0" hangingPunct="0">
              <a:defRPr>
                <a:solidFill>
                  <a:schemeClr val="tx1"/>
                </a:solidFill>
                <a:latin typeface="Calibri" charset="0"/>
                <a:ea typeface="MS PGothic" charset="0"/>
                <a:cs typeface="MS PGothic" charset="0"/>
              </a:defRPr>
            </a:lvl4pPr>
            <a:lvl5pPr marL="2057400" indent="-228600" eaLnBrk="0" hangingPunct="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eaLnBrk="1" hangingPunct="1"/>
            <a:endParaRPr lang="en-US" dirty="0"/>
          </a:p>
          <a:p>
            <a:pPr eaLnBrk="1" hangingPunct="1"/>
            <a:endParaRPr lang="en-US" dirty="0"/>
          </a:p>
        </p:txBody>
      </p:sp>
      <p:pic>
        <p:nvPicPr>
          <p:cNvPr id="5" name="Picture 4" descr="PointOfView.jpg"/>
          <p:cNvPicPr>
            <a:picLocks noChangeAspect="1"/>
          </p:cNvPicPr>
          <p:nvPr/>
        </p:nvPicPr>
        <p:blipFill rotWithShape="1">
          <a:blip r:embed="rId3">
            <a:extLst>
              <a:ext uri="{28A0092B-C50C-407E-A947-70E740481C1C}">
                <a14:useLocalDpi xmlns:a14="http://schemas.microsoft.com/office/drawing/2010/main" val="0"/>
              </a:ext>
            </a:extLst>
          </a:blip>
          <a:srcRect t="11271" b="9843"/>
          <a:stretch/>
        </p:blipFill>
        <p:spPr>
          <a:xfrm>
            <a:off x="0" y="0"/>
            <a:ext cx="9144000" cy="4590665"/>
          </a:xfrm>
          <a:prstGeom prst="rect">
            <a:avLst/>
          </a:prstGeom>
        </p:spPr>
      </p:pic>
      <p:sp>
        <p:nvSpPr>
          <p:cNvPr id="6" name="TextBox 5"/>
          <p:cNvSpPr txBox="1"/>
          <p:nvPr/>
        </p:nvSpPr>
        <p:spPr>
          <a:xfrm>
            <a:off x="5189308" y="4798052"/>
            <a:ext cx="3622639" cy="646331"/>
          </a:xfrm>
          <a:prstGeom prst="rect">
            <a:avLst/>
          </a:prstGeom>
          <a:noFill/>
        </p:spPr>
        <p:txBody>
          <a:bodyPr wrap="none" rtlCol="0">
            <a:spAutoFit/>
          </a:bodyPr>
          <a:lstStyle/>
          <a:p>
            <a:r>
              <a:rPr lang="en-US" sz="3600" dirty="0" smtClean="0">
                <a:solidFill>
                  <a:srgbClr val="F2F2F2"/>
                </a:solidFill>
                <a:latin typeface="Avenir Medium"/>
                <a:cs typeface="Avenir Medium"/>
              </a:rPr>
              <a:t>Points of View…</a:t>
            </a:r>
            <a:endParaRPr lang="en-US" sz="3600" dirty="0">
              <a:solidFill>
                <a:srgbClr val="F2F2F2"/>
              </a:solidFill>
              <a:latin typeface="Avenir Medium"/>
              <a:cs typeface="Avenir Medium"/>
            </a:endParaRPr>
          </a:p>
        </p:txBody>
      </p:sp>
      <p:sp>
        <p:nvSpPr>
          <p:cNvPr id="2" name="TextBox 1"/>
          <p:cNvSpPr txBox="1"/>
          <p:nvPr/>
        </p:nvSpPr>
        <p:spPr>
          <a:xfrm>
            <a:off x="141098" y="6099485"/>
            <a:ext cx="8687780" cy="507831"/>
          </a:xfrm>
          <a:prstGeom prst="rect">
            <a:avLst/>
          </a:prstGeom>
          <a:noFill/>
        </p:spPr>
        <p:txBody>
          <a:bodyPr wrap="none" rtlCol="0">
            <a:spAutoFit/>
          </a:bodyPr>
          <a:lstStyle/>
          <a:p>
            <a:r>
              <a:rPr lang="en-US" sz="1600" dirty="0" smtClean="0">
                <a:solidFill>
                  <a:schemeClr val="bg1"/>
                </a:solidFill>
                <a:latin typeface="Avenir Medium"/>
                <a:cs typeface="Avenir Medium"/>
              </a:rPr>
              <a:t>Keep the Change: Clusters of Faculty Opinion on Open Access</a:t>
            </a:r>
          </a:p>
          <a:p>
            <a:r>
              <a:rPr lang="en-US" sz="1100" dirty="0">
                <a:solidFill>
                  <a:schemeClr val="bg1"/>
                </a:solidFill>
                <a:latin typeface="Avenir Medium"/>
                <a:cs typeface="Avenir Medium"/>
              </a:rPr>
              <a:t>http://www.ala.org/acrl/sites/ala.org.acrl/files/content/conferences/confsandpreconfs/2013/papers/WallerRevelleShrimplin_Keep.pdf</a:t>
            </a:r>
          </a:p>
        </p:txBody>
      </p:sp>
    </p:spTree>
    <p:extLst>
      <p:ext uri="{BB962C8B-B14F-4D97-AF65-F5344CB8AC3E}">
        <p14:creationId xmlns:p14="http://schemas.microsoft.com/office/powerpoint/2010/main" val="274580083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4" name="TextBox 8"/>
          <p:cNvSpPr txBox="1">
            <a:spLocks noChangeArrowheads="1"/>
          </p:cNvSpPr>
          <p:nvPr/>
        </p:nvSpPr>
        <p:spPr bwMode="auto">
          <a:xfrm>
            <a:off x="423863" y="1811867"/>
            <a:ext cx="18466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charset="0"/>
                <a:ea typeface="MS PGothic" charset="0"/>
                <a:cs typeface="MS PGothic" charset="0"/>
              </a:defRPr>
            </a:lvl1pPr>
            <a:lvl2pPr marL="742950" indent="-285750" eaLnBrk="0" hangingPunct="0">
              <a:defRPr>
                <a:solidFill>
                  <a:schemeClr val="tx1"/>
                </a:solidFill>
                <a:latin typeface="Calibri" charset="0"/>
                <a:ea typeface="MS PGothic" charset="0"/>
                <a:cs typeface="MS PGothic" charset="0"/>
              </a:defRPr>
            </a:lvl2pPr>
            <a:lvl3pPr marL="1143000" indent="-228600" eaLnBrk="0" hangingPunct="0">
              <a:defRPr>
                <a:solidFill>
                  <a:schemeClr val="tx1"/>
                </a:solidFill>
                <a:latin typeface="Calibri" charset="0"/>
                <a:ea typeface="MS PGothic" charset="0"/>
                <a:cs typeface="MS PGothic" charset="0"/>
              </a:defRPr>
            </a:lvl3pPr>
            <a:lvl4pPr marL="1600200" indent="-228600" eaLnBrk="0" hangingPunct="0">
              <a:defRPr>
                <a:solidFill>
                  <a:schemeClr val="tx1"/>
                </a:solidFill>
                <a:latin typeface="Calibri" charset="0"/>
                <a:ea typeface="MS PGothic" charset="0"/>
                <a:cs typeface="MS PGothic" charset="0"/>
              </a:defRPr>
            </a:lvl4pPr>
            <a:lvl5pPr marL="2057400" indent="-228600" eaLnBrk="0" hangingPunct="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eaLnBrk="1" hangingPunct="1"/>
            <a:endParaRPr lang="en-US" dirty="0"/>
          </a:p>
          <a:p>
            <a:pPr eaLnBrk="1" hangingPunct="1"/>
            <a:endParaRPr lang="en-US" dirty="0"/>
          </a:p>
        </p:txBody>
      </p:sp>
      <p:pic>
        <p:nvPicPr>
          <p:cNvPr id="5" name="Picture 4" descr="Evangelist.jpg"/>
          <p:cNvPicPr>
            <a:picLocks noChangeAspect="1"/>
          </p:cNvPicPr>
          <p:nvPr/>
        </p:nvPicPr>
        <p:blipFill rotWithShape="1">
          <a:blip r:embed="rId3">
            <a:extLst>
              <a:ext uri="{28A0092B-C50C-407E-A947-70E740481C1C}">
                <a14:useLocalDpi xmlns:a14="http://schemas.microsoft.com/office/drawing/2010/main" val="0"/>
              </a:ext>
            </a:extLst>
          </a:blip>
          <a:srcRect t="16632"/>
          <a:stretch/>
        </p:blipFill>
        <p:spPr bwMode="auto">
          <a:xfrm>
            <a:off x="0" y="-1"/>
            <a:ext cx="5574158" cy="6858001"/>
          </a:xfrm>
          <a:prstGeom prst="rect">
            <a:avLst/>
          </a:prstGeom>
          <a:noFill/>
          <a:ln>
            <a:noFill/>
          </a:ln>
          <a:effectLst>
            <a:outerShdw blurRad="50800" dist="38100" dir="2700000" algn="tl" rotWithShape="0">
              <a:srgbClr val="000000">
                <a:alpha val="42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4"/>
          <p:cNvSpPr txBox="1">
            <a:spLocks noChangeArrowheads="1"/>
          </p:cNvSpPr>
          <p:nvPr/>
        </p:nvSpPr>
        <p:spPr bwMode="auto">
          <a:xfrm>
            <a:off x="3546475" y="415499"/>
            <a:ext cx="559752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charset="0"/>
                <a:ea typeface="MS PGothic" charset="0"/>
                <a:cs typeface="MS PGothic" charset="0"/>
              </a:defRPr>
            </a:lvl1pPr>
            <a:lvl2pPr marL="742950" indent="-285750" eaLnBrk="0" hangingPunct="0">
              <a:defRPr>
                <a:solidFill>
                  <a:schemeClr val="tx1"/>
                </a:solidFill>
                <a:latin typeface="Calibri" charset="0"/>
                <a:ea typeface="MS PGothic" charset="0"/>
                <a:cs typeface="MS PGothic" charset="0"/>
              </a:defRPr>
            </a:lvl2pPr>
            <a:lvl3pPr marL="1143000" indent="-228600" eaLnBrk="0" hangingPunct="0">
              <a:defRPr>
                <a:solidFill>
                  <a:schemeClr val="tx1"/>
                </a:solidFill>
                <a:latin typeface="Calibri" charset="0"/>
                <a:ea typeface="MS PGothic" charset="0"/>
                <a:cs typeface="MS PGothic" charset="0"/>
              </a:defRPr>
            </a:lvl3pPr>
            <a:lvl4pPr marL="1600200" indent="-228600" eaLnBrk="0" hangingPunct="0">
              <a:defRPr>
                <a:solidFill>
                  <a:schemeClr val="tx1"/>
                </a:solidFill>
                <a:latin typeface="Calibri" charset="0"/>
                <a:ea typeface="MS PGothic" charset="0"/>
                <a:cs typeface="MS PGothic" charset="0"/>
              </a:defRPr>
            </a:lvl4pPr>
            <a:lvl5pPr marL="2057400" indent="-228600" eaLnBrk="0" hangingPunct="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algn="r" eaLnBrk="1" hangingPunct="1"/>
            <a:r>
              <a:rPr lang="en-US" sz="4800" dirty="0" smtClean="0">
                <a:solidFill>
                  <a:schemeClr val="bg1"/>
                </a:solidFill>
                <a:latin typeface="Avenir Next Demi Bold"/>
                <a:cs typeface="Avenir Next Demi Bold"/>
              </a:rPr>
              <a:t>Evangelists</a:t>
            </a:r>
            <a:endParaRPr lang="en-US" sz="4800" dirty="0">
              <a:solidFill>
                <a:schemeClr val="bg1"/>
              </a:solidFill>
              <a:latin typeface="Avenir Next Demi Bold"/>
              <a:cs typeface="Avenir Next Demi Bold"/>
            </a:endParaRPr>
          </a:p>
        </p:txBody>
      </p:sp>
    </p:spTree>
    <p:extLst>
      <p:ext uri="{BB962C8B-B14F-4D97-AF65-F5344CB8AC3E}">
        <p14:creationId xmlns:p14="http://schemas.microsoft.com/office/powerpoint/2010/main" val="378282045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6" name="TextBox 8"/>
          <p:cNvSpPr txBox="1">
            <a:spLocks noChangeArrowheads="1"/>
          </p:cNvSpPr>
          <p:nvPr/>
        </p:nvSpPr>
        <p:spPr bwMode="auto">
          <a:xfrm>
            <a:off x="229697" y="396260"/>
            <a:ext cx="4391283" cy="3231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charset="0"/>
                <a:ea typeface="MS PGothic" charset="0"/>
                <a:cs typeface="MS PGothic" charset="0"/>
              </a:defRPr>
            </a:lvl1pPr>
            <a:lvl2pPr marL="742950" indent="-285750" eaLnBrk="0" hangingPunct="0">
              <a:defRPr>
                <a:solidFill>
                  <a:schemeClr val="tx1"/>
                </a:solidFill>
                <a:latin typeface="Calibri" charset="0"/>
                <a:ea typeface="MS PGothic" charset="0"/>
                <a:cs typeface="MS PGothic" charset="0"/>
              </a:defRPr>
            </a:lvl2pPr>
            <a:lvl3pPr marL="1143000" indent="-228600" eaLnBrk="0" hangingPunct="0">
              <a:defRPr>
                <a:solidFill>
                  <a:schemeClr val="tx1"/>
                </a:solidFill>
                <a:latin typeface="Calibri" charset="0"/>
                <a:ea typeface="MS PGothic" charset="0"/>
                <a:cs typeface="MS PGothic" charset="0"/>
              </a:defRPr>
            </a:lvl3pPr>
            <a:lvl4pPr marL="1600200" indent="-228600" eaLnBrk="0" hangingPunct="0">
              <a:defRPr>
                <a:solidFill>
                  <a:schemeClr val="tx1"/>
                </a:solidFill>
                <a:latin typeface="Calibri" charset="0"/>
                <a:ea typeface="MS PGothic" charset="0"/>
                <a:cs typeface="MS PGothic" charset="0"/>
              </a:defRPr>
            </a:lvl4pPr>
            <a:lvl5pPr marL="2057400" indent="-228600" eaLnBrk="0" hangingPunct="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eaLnBrk="1" hangingPunct="1"/>
            <a:r>
              <a:rPr lang="en-US" sz="3200" dirty="0">
                <a:solidFill>
                  <a:srgbClr val="FFFFFF"/>
                </a:solidFill>
                <a:latin typeface="Avenir Next Medium"/>
                <a:cs typeface="Avenir Next Medium"/>
              </a:rPr>
              <a:t>[ </a:t>
            </a:r>
            <a:r>
              <a:rPr lang="en-US" sz="2800" dirty="0">
                <a:solidFill>
                  <a:srgbClr val="FFFFFF"/>
                </a:solidFill>
                <a:latin typeface="Avenir Next Medium"/>
                <a:cs typeface="Avenir Next Medium"/>
              </a:rPr>
              <a:t>Open access to information is the free, immediate, online access to the results of scholarly research and the right to use and reuse those results  as you need. </a:t>
            </a:r>
            <a:r>
              <a:rPr lang="en-US" sz="3200" dirty="0">
                <a:solidFill>
                  <a:srgbClr val="FFFFFF"/>
                </a:solidFill>
                <a:latin typeface="Avenir Next Medium"/>
                <a:cs typeface="Avenir Next Medium"/>
              </a:rPr>
              <a:t>]</a:t>
            </a:r>
          </a:p>
        </p:txBody>
      </p:sp>
      <p:pic>
        <p:nvPicPr>
          <p:cNvPr id="4" name="Picture 3" descr="OpenAccessDefinition.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202727" y="0"/>
            <a:ext cx="3941273" cy="6880284"/>
          </a:xfrm>
          <a:prstGeom prst="rect">
            <a:avLst/>
          </a:prstGeom>
          <a:noFill/>
          <a:ln>
            <a:noFill/>
          </a:ln>
          <a:effectLst>
            <a:outerShdw blurRad="50800" dist="38100" dir="2700000" algn="tl" rotWithShape="0">
              <a:srgbClr val="000000">
                <a:alpha val="42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8" name="TextBox 6"/>
          <p:cNvSpPr txBox="1">
            <a:spLocks noChangeArrowheads="1"/>
          </p:cNvSpPr>
          <p:nvPr/>
        </p:nvSpPr>
        <p:spPr bwMode="auto">
          <a:xfrm>
            <a:off x="2768640" y="4234250"/>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charset="0"/>
                <a:ea typeface="MS PGothic" charset="0"/>
                <a:cs typeface="MS PGothic" charset="0"/>
              </a:defRPr>
            </a:lvl1pPr>
            <a:lvl2pPr marL="742950" indent="-285750" eaLnBrk="0" hangingPunct="0">
              <a:defRPr>
                <a:solidFill>
                  <a:schemeClr val="tx1"/>
                </a:solidFill>
                <a:latin typeface="Calibri" charset="0"/>
                <a:ea typeface="MS PGothic" charset="0"/>
                <a:cs typeface="MS PGothic" charset="0"/>
              </a:defRPr>
            </a:lvl2pPr>
            <a:lvl3pPr marL="1143000" indent="-228600" eaLnBrk="0" hangingPunct="0">
              <a:defRPr>
                <a:solidFill>
                  <a:schemeClr val="tx1"/>
                </a:solidFill>
                <a:latin typeface="Calibri" charset="0"/>
                <a:ea typeface="MS PGothic" charset="0"/>
                <a:cs typeface="MS PGothic" charset="0"/>
              </a:defRPr>
            </a:lvl3pPr>
            <a:lvl4pPr marL="1600200" indent="-228600" eaLnBrk="0" hangingPunct="0">
              <a:defRPr>
                <a:solidFill>
                  <a:schemeClr val="tx1"/>
                </a:solidFill>
                <a:latin typeface="Calibri" charset="0"/>
                <a:ea typeface="MS PGothic" charset="0"/>
                <a:cs typeface="MS PGothic" charset="0"/>
              </a:defRPr>
            </a:lvl4pPr>
            <a:lvl5pPr marL="2057400" indent="-228600" eaLnBrk="0" hangingPunct="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eaLnBrk="1" hangingPunct="1"/>
            <a:r>
              <a:rPr lang="en-US" sz="2400" dirty="0">
                <a:solidFill>
                  <a:srgbClr val="FFFFFF"/>
                </a:solidFill>
                <a:latin typeface="Avenir Next Medium"/>
                <a:cs typeface="Avenir Next Medium"/>
              </a:rPr>
              <a:t>– Peter Suber</a:t>
            </a:r>
          </a:p>
        </p:txBody>
      </p:sp>
    </p:spTree>
    <p:extLst>
      <p:ext uri="{BB962C8B-B14F-4D97-AF65-F5344CB8AC3E}">
        <p14:creationId xmlns:p14="http://schemas.microsoft.com/office/powerpoint/2010/main" val="288844368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2" name="TextBox 8"/>
          <p:cNvSpPr txBox="1">
            <a:spLocks noChangeArrowheads="1"/>
          </p:cNvSpPr>
          <p:nvPr/>
        </p:nvSpPr>
        <p:spPr bwMode="auto">
          <a:xfrm>
            <a:off x="423863" y="1811867"/>
            <a:ext cx="18466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charset="0"/>
                <a:ea typeface="MS PGothic" charset="0"/>
                <a:cs typeface="MS PGothic" charset="0"/>
              </a:defRPr>
            </a:lvl1pPr>
            <a:lvl2pPr marL="742950" indent="-285750" eaLnBrk="0" hangingPunct="0">
              <a:defRPr>
                <a:solidFill>
                  <a:schemeClr val="tx1"/>
                </a:solidFill>
                <a:latin typeface="Calibri" charset="0"/>
                <a:ea typeface="MS PGothic" charset="0"/>
                <a:cs typeface="MS PGothic" charset="0"/>
              </a:defRPr>
            </a:lvl2pPr>
            <a:lvl3pPr marL="1143000" indent="-228600" eaLnBrk="0" hangingPunct="0">
              <a:defRPr>
                <a:solidFill>
                  <a:schemeClr val="tx1"/>
                </a:solidFill>
                <a:latin typeface="Calibri" charset="0"/>
                <a:ea typeface="MS PGothic" charset="0"/>
                <a:cs typeface="MS PGothic" charset="0"/>
              </a:defRPr>
            </a:lvl3pPr>
            <a:lvl4pPr marL="1600200" indent="-228600" eaLnBrk="0" hangingPunct="0">
              <a:defRPr>
                <a:solidFill>
                  <a:schemeClr val="tx1"/>
                </a:solidFill>
                <a:latin typeface="Calibri" charset="0"/>
                <a:ea typeface="MS PGothic" charset="0"/>
                <a:cs typeface="MS PGothic" charset="0"/>
              </a:defRPr>
            </a:lvl4pPr>
            <a:lvl5pPr marL="2057400" indent="-228600" eaLnBrk="0" hangingPunct="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eaLnBrk="1" hangingPunct="1"/>
            <a:endParaRPr lang="en-US" dirty="0"/>
          </a:p>
          <a:p>
            <a:pPr eaLnBrk="1" hangingPunct="1"/>
            <a:endParaRPr lang="en-US" dirty="0"/>
          </a:p>
        </p:txBody>
      </p:sp>
      <p:pic>
        <p:nvPicPr>
          <p:cNvPr id="2" name="Picture 1" descr="Pragmatist.jpg"/>
          <p:cNvPicPr>
            <a:picLocks noChangeAspect="1"/>
          </p:cNvPicPr>
          <p:nvPr/>
        </p:nvPicPr>
        <p:blipFill rotWithShape="1">
          <a:blip r:embed="rId3">
            <a:extLst>
              <a:ext uri="{28A0092B-C50C-407E-A947-70E740481C1C}">
                <a14:useLocalDpi xmlns:a14="http://schemas.microsoft.com/office/drawing/2010/main" val="0"/>
              </a:ext>
            </a:extLst>
          </a:blip>
          <a:srcRect l="9033"/>
          <a:stretch/>
        </p:blipFill>
        <p:spPr bwMode="auto">
          <a:xfrm>
            <a:off x="0" y="1"/>
            <a:ext cx="6633075" cy="6857999"/>
          </a:xfrm>
          <a:prstGeom prst="rect">
            <a:avLst/>
          </a:prstGeom>
          <a:noFill/>
          <a:ln>
            <a:noFill/>
          </a:ln>
          <a:effectLst>
            <a:outerShdw blurRad="50800" dist="38100" dir="2700000" algn="tl" rotWithShape="0">
              <a:srgbClr val="000000">
                <a:alpha val="42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4"/>
          <p:cNvSpPr txBox="1">
            <a:spLocks noChangeArrowheads="1"/>
          </p:cNvSpPr>
          <p:nvPr/>
        </p:nvSpPr>
        <p:spPr bwMode="auto">
          <a:xfrm>
            <a:off x="3546475" y="246977"/>
            <a:ext cx="559752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charset="0"/>
                <a:ea typeface="MS PGothic" charset="0"/>
                <a:cs typeface="MS PGothic" charset="0"/>
              </a:defRPr>
            </a:lvl1pPr>
            <a:lvl2pPr marL="742950" indent="-285750" eaLnBrk="0" hangingPunct="0">
              <a:defRPr>
                <a:solidFill>
                  <a:schemeClr val="tx1"/>
                </a:solidFill>
                <a:latin typeface="Calibri" charset="0"/>
                <a:ea typeface="MS PGothic" charset="0"/>
                <a:cs typeface="MS PGothic" charset="0"/>
              </a:defRPr>
            </a:lvl2pPr>
            <a:lvl3pPr marL="1143000" indent="-228600" eaLnBrk="0" hangingPunct="0">
              <a:defRPr>
                <a:solidFill>
                  <a:schemeClr val="tx1"/>
                </a:solidFill>
                <a:latin typeface="Calibri" charset="0"/>
                <a:ea typeface="MS PGothic" charset="0"/>
                <a:cs typeface="MS PGothic" charset="0"/>
              </a:defRPr>
            </a:lvl3pPr>
            <a:lvl4pPr marL="1600200" indent="-228600" eaLnBrk="0" hangingPunct="0">
              <a:defRPr>
                <a:solidFill>
                  <a:schemeClr val="tx1"/>
                </a:solidFill>
                <a:latin typeface="Calibri" charset="0"/>
                <a:ea typeface="MS PGothic" charset="0"/>
                <a:cs typeface="MS PGothic" charset="0"/>
              </a:defRPr>
            </a:lvl4pPr>
            <a:lvl5pPr marL="2057400" indent="-228600" eaLnBrk="0" hangingPunct="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algn="r" eaLnBrk="1" hangingPunct="1"/>
            <a:r>
              <a:rPr lang="en-US" sz="4800" dirty="0" smtClean="0">
                <a:solidFill>
                  <a:schemeClr val="bg1"/>
                </a:solidFill>
                <a:latin typeface="Avenir Next Demi Bold"/>
                <a:cs typeface="Avenir Next Demi Bold"/>
              </a:rPr>
              <a:t>Pragmatists</a:t>
            </a:r>
            <a:endParaRPr lang="en-US" sz="4800" dirty="0">
              <a:solidFill>
                <a:schemeClr val="bg1"/>
              </a:solidFill>
              <a:latin typeface="Avenir Next Demi Bold"/>
              <a:cs typeface="Avenir Next Demi Bold"/>
            </a:endParaRPr>
          </a:p>
        </p:txBody>
      </p:sp>
    </p:spTree>
    <p:extLst>
      <p:ext uri="{BB962C8B-B14F-4D97-AF65-F5344CB8AC3E}">
        <p14:creationId xmlns:p14="http://schemas.microsoft.com/office/powerpoint/2010/main" val="54594286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8" name="TextBox 8"/>
          <p:cNvSpPr txBox="1">
            <a:spLocks noChangeArrowheads="1"/>
          </p:cNvSpPr>
          <p:nvPr/>
        </p:nvSpPr>
        <p:spPr bwMode="auto">
          <a:xfrm>
            <a:off x="423863" y="1811867"/>
            <a:ext cx="18466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charset="0"/>
                <a:ea typeface="MS PGothic" charset="0"/>
                <a:cs typeface="MS PGothic" charset="0"/>
              </a:defRPr>
            </a:lvl1pPr>
            <a:lvl2pPr marL="742950" indent="-285750" eaLnBrk="0" hangingPunct="0">
              <a:defRPr>
                <a:solidFill>
                  <a:schemeClr val="tx1"/>
                </a:solidFill>
                <a:latin typeface="Calibri" charset="0"/>
                <a:ea typeface="MS PGothic" charset="0"/>
                <a:cs typeface="MS PGothic" charset="0"/>
              </a:defRPr>
            </a:lvl2pPr>
            <a:lvl3pPr marL="1143000" indent="-228600" eaLnBrk="0" hangingPunct="0">
              <a:defRPr>
                <a:solidFill>
                  <a:schemeClr val="tx1"/>
                </a:solidFill>
                <a:latin typeface="Calibri" charset="0"/>
                <a:ea typeface="MS PGothic" charset="0"/>
                <a:cs typeface="MS PGothic" charset="0"/>
              </a:defRPr>
            </a:lvl3pPr>
            <a:lvl4pPr marL="1600200" indent="-228600" eaLnBrk="0" hangingPunct="0">
              <a:defRPr>
                <a:solidFill>
                  <a:schemeClr val="tx1"/>
                </a:solidFill>
                <a:latin typeface="Calibri" charset="0"/>
                <a:ea typeface="MS PGothic" charset="0"/>
                <a:cs typeface="MS PGothic" charset="0"/>
              </a:defRPr>
            </a:lvl4pPr>
            <a:lvl5pPr marL="2057400" indent="-228600" eaLnBrk="0" hangingPunct="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eaLnBrk="1" hangingPunct="1"/>
            <a:endParaRPr lang="en-US" dirty="0"/>
          </a:p>
          <a:p>
            <a:pPr eaLnBrk="1" hangingPunct="1"/>
            <a:endParaRPr lang="en-US" dirty="0"/>
          </a:p>
        </p:txBody>
      </p:sp>
      <p:pic>
        <p:nvPicPr>
          <p:cNvPr id="4" name="Picture 3" descr="Traditionalist.jpg"/>
          <p:cNvPicPr>
            <a:picLocks noChangeAspect="1"/>
          </p:cNvPicPr>
          <p:nvPr/>
        </p:nvPicPr>
        <p:blipFill rotWithShape="1">
          <a:blip r:embed="rId3">
            <a:extLst>
              <a:ext uri="{28A0092B-C50C-407E-A947-70E740481C1C}">
                <a14:useLocalDpi xmlns:a14="http://schemas.microsoft.com/office/drawing/2010/main" val="0"/>
              </a:ext>
            </a:extLst>
          </a:blip>
          <a:srcRect/>
          <a:stretch/>
        </p:blipFill>
        <p:spPr bwMode="auto">
          <a:xfrm>
            <a:off x="0" y="-41652"/>
            <a:ext cx="5556518" cy="6899653"/>
          </a:xfrm>
          <a:prstGeom prst="rect">
            <a:avLst/>
          </a:prstGeom>
          <a:noFill/>
          <a:ln>
            <a:noFill/>
          </a:ln>
          <a:effectLst>
            <a:outerShdw blurRad="50800" dist="38100" dir="2700000" algn="tl" rotWithShape="0">
              <a:srgbClr val="000000">
                <a:alpha val="42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4"/>
          <p:cNvSpPr txBox="1">
            <a:spLocks noChangeArrowheads="1"/>
          </p:cNvSpPr>
          <p:nvPr/>
        </p:nvSpPr>
        <p:spPr bwMode="auto">
          <a:xfrm>
            <a:off x="3546475" y="652724"/>
            <a:ext cx="559752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charset="0"/>
                <a:ea typeface="MS PGothic" charset="0"/>
                <a:cs typeface="MS PGothic" charset="0"/>
              </a:defRPr>
            </a:lvl1pPr>
            <a:lvl2pPr marL="742950" indent="-285750" eaLnBrk="0" hangingPunct="0">
              <a:defRPr>
                <a:solidFill>
                  <a:schemeClr val="tx1"/>
                </a:solidFill>
                <a:latin typeface="Calibri" charset="0"/>
                <a:ea typeface="MS PGothic" charset="0"/>
                <a:cs typeface="MS PGothic" charset="0"/>
              </a:defRPr>
            </a:lvl2pPr>
            <a:lvl3pPr marL="1143000" indent="-228600" eaLnBrk="0" hangingPunct="0">
              <a:defRPr>
                <a:solidFill>
                  <a:schemeClr val="tx1"/>
                </a:solidFill>
                <a:latin typeface="Calibri" charset="0"/>
                <a:ea typeface="MS PGothic" charset="0"/>
                <a:cs typeface="MS PGothic" charset="0"/>
              </a:defRPr>
            </a:lvl3pPr>
            <a:lvl4pPr marL="1600200" indent="-228600" eaLnBrk="0" hangingPunct="0">
              <a:defRPr>
                <a:solidFill>
                  <a:schemeClr val="tx1"/>
                </a:solidFill>
                <a:latin typeface="Calibri" charset="0"/>
                <a:ea typeface="MS PGothic" charset="0"/>
                <a:cs typeface="MS PGothic" charset="0"/>
              </a:defRPr>
            </a:lvl4pPr>
            <a:lvl5pPr marL="2057400" indent="-228600" eaLnBrk="0" hangingPunct="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algn="r" eaLnBrk="1" hangingPunct="1"/>
            <a:r>
              <a:rPr lang="en-US" sz="4800" dirty="0" smtClean="0">
                <a:solidFill>
                  <a:schemeClr val="bg1"/>
                </a:solidFill>
                <a:latin typeface="Avenir Next Demi Bold"/>
                <a:cs typeface="Avenir Next Demi Bold"/>
              </a:rPr>
              <a:t>Traditionalists</a:t>
            </a:r>
            <a:endParaRPr lang="en-US" sz="4800" dirty="0">
              <a:solidFill>
                <a:schemeClr val="bg1"/>
              </a:solidFill>
              <a:latin typeface="Avenir Next Demi Bold"/>
              <a:cs typeface="Avenir Next Demi Bold"/>
            </a:endParaRPr>
          </a:p>
        </p:txBody>
      </p:sp>
    </p:spTree>
    <p:extLst>
      <p:ext uri="{BB962C8B-B14F-4D97-AF65-F5344CB8AC3E}">
        <p14:creationId xmlns:p14="http://schemas.microsoft.com/office/powerpoint/2010/main" val="83467181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6" name="TextBox 8"/>
          <p:cNvSpPr txBox="1">
            <a:spLocks noChangeArrowheads="1"/>
          </p:cNvSpPr>
          <p:nvPr/>
        </p:nvSpPr>
        <p:spPr bwMode="auto">
          <a:xfrm>
            <a:off x="423863" y="1811867"/>
            <a:ext cx="18466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charset="0"/>
                <a:ea typeface="MS PGothic" charset="0"/>
                <a:cs typeface="MS PGothic" charset="0"/>
              </a:defRPr>
            </a:lvl1pPr>
            <a:lvl2pPr marL="742950" indent="-285750" eaLnBrk="0" hangingPunct="0">
              <a:defRPr>
                <a:solidFill>
                  <a:schemeClr val="tx1"/>
                </a:solidFill>
                <a:latin typeface="Calibri" charset="0"/>
                <a:ea typeface="MS PGothic" charset="0"/>
                <a:cs typeface="MS PGothic" charset="0"/>
              </a:defRPr>
            </a:lvl2pPr>
            <a:lvl3pPr marL="1143000" indent="-228600" eaLnBrk="0" hangingPunct="0">
              <a:defRPr>
                <a:solidFill>
                  <a:schemeClr val="tx1"/>
                </a:solidFill>
                <a:latin typeface="Calibri" charset="0"/>
                <a:ea typeface="MS PGothic" charset="0"/>
                <a:cs typeface="MS PGothic" charset="0"/>
              </a:defRPr>
            </a:lvl3pPr>
            <a:lvl4pPr marL="1600200" indent="-228600" eaLnBrk="0" hangingPunct="0">
              <a:defRPr>
                <a:solidFill>
                  <a:schemeClr val="tx1"/>
                </a:solidFill>
                <a:latin typeface="Calibri" charset="0"/>
                <a:ea typeface="MS PGothic" charset="0"/>
                <a:cs typeface="MS PGothic" charset="0"/>
              </a:defRPr>
            </a:lvl4pPr>
            <a:lvl5pPr marL="2057400" indent="-228600" eaLnBrk="0" hangingPunct="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eaLnBrk="1" hangingPunct="1"/>
            <a:endParaRPr lang="en-US" dirty="0"/>
          </a:p>
          <a:p>
            <a:pPr eaLnBrk="1" hangingPunct="1"/>
            <a:endParaRPr lang="en-US" dirty="0"/>
          </a:p>
        </p:txBody>
      </p:sp>
      <p:sp>
        <p:nvSpPr>
          <p:cNvPr id="9" name="TextBox 4"/>
          <p:cNvSpPr txBox="1">
            <a:spLocks noChangeArrowheads="1"/>
          </p:cNvSpPr>
          <p:nvPr/>
        </p:nvSpPr>
        <p:spPr bwMode="auto">
          <a:xfrm>
            <a:off x="3546476" y="1"/>
            <a:ext cx="559752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charset="0"/>
                <a:ea typeface="MS PGothic" charset="0"/>
                <a:cs typeface="MS PGothic" charset="0"/>
              </a:defRPr>
            </a:lvl1pPr>
            <a:lvl2pPr marL="742950" indent="-285750" eaLnBrk="0" hangingPunct="0">
              <a:defRPr>
                <a:solidFill>
                  <a:schemeClr val="tx1"/>
                </a:solidFill>
                <a:latin typeface="Calibri" charset="0"/>
                <a:ea typeface="MS PGothic" charset="0"/>
                <a:cs typeface="MS PGothic" charset="0"/>
              </a:defRPr>
            </a:lvl2pPr>
            <a:lvl3pPr marL="1143000" indent="-228600" eaLnBrk="0" hangingPunct="0">
              <a:defRPr>
                <a:solidFill>
                  <a:schemeClr val="tx1"/>
                </a:solidFill>
                <a:latin typeface="Calibri" charset="0"/>
                <a:ea typeface="MS PGothic" charset="0"/>
                <a:cs typeface="MS PGothic" charset="0"/>
              </a:defRPr>
            </a:lvl3pPr>
            <a:lvl4pPr marL="1600200" indent="-228600" eaLnBrk="0" hangingPunct="0">
              <a:defRPr>
                <a:solidFill>
                  <a:schemeClr val="tx1"/>
                </a:solidFill>
                <a:latin typeface="Calibri" charset="0"/>
                <a:ea typeface="MS PGothic" charset="0"/>
                <a:cs typeface="MS PGothic" charset="0"/>
              </a:defRPr>
            </a:lvl4pPr>
            <a:lvl5pPr marL="2057400" indent="-228600" eaLnBrk="0" hangingPunct="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algn="r" eaLnBrk="1" hangingPunct="1"/>
            <a:r>
              <a:rPr lang="en-US" sz="4800" dirty="0" smtClean="0">
                <a:solidFill>
                  <a:schemeClr val="bg1"/>
                </a:solidFill>
                <a:latin typeface="Avenir Next Demi Bold"/>
                <a:cs typeface="Avenir Next Demi Bold"/>
              </a:rPr>
              <a:t>Implications</a:t>
            </a:r>
            <a:endParaRPr lang="en-US" sz="4800" dirty="0">
              <a:solidFill>
                <a:schemeClr val="bg1"/>
              </a:solidFill>
              <a:latin typeface="Avenir Next Demi Bold"/>
              <a:cs typeface="Avenir Next Demi Bold"/>
            </a:endParaRPr>
          </a:p>
        </p:txBody>
      </p:sp>
      <p:pic>
        <p:nvPicPr>
          <p:cNvPr id="2" name="Picture 1" descr="Target.jpg"/>
          <p:cNvPicPr>
            <a:picLocks noChangeAspect="1"/>
          </p:cNvPicPr>
          <p:nvPr/>
        </p:nvPicPr>
        <p:blipFill rotWithShape="1">
          <a:blip r:embed="rId3">
            <a:extLst>
              <a:ext uri="{28A0092B-C50C-407E-A947-70E740481C1C}">
                <a14:useLocalDpi xmlns:a14="http://schemas.microsoft.com/office/drawing/2010/main" val="0"/>
              </a:ext>
            </a:extLst>
          </a:blip>
          <a:srcRect r="2386"/>
          <a:stretch/>
        </p:blipFill>
        <p:spPr>
          <a:xfrm>
            <a:off x="0" y="858493"/>
            <a:ext cx="8784590" cy="5999507"/>
          </a:xfrm>
          <a:prstGeom prst="rect">
            <a:avLst/>
          </a:prstGeom>
        </p:spPr>
      </p:pic>
    </p:spTree>
    <p:extLst>
      <p:ext uri="{BB962C8B-B14F-4D97-AF65-F5344CB8AC3E}">
        <p14:creationId xmlns:p14="http://schemas.microsoft.com/office/powerpoint/2010/main" val="329690312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GB" sz="4800" dirty="0" smtClean="0">
                <a:solidFill>
                  <a:srgbClr val="F2F2F2"/>
                </a:solidFill>
                <a:latin typeface="Avenir Next Demi Bold"/>
                <a:cs typeface="Avenir Next Demi Bold"/>
              </a:rPr>
              <a:t>Views on open access publishing among members of ISSSS</a:t>
            </a:r>
            <a:endParaRPr lang="en-GB" sz="4800" dirty="0">
              <a:solidFill>
                <a:srgbClr val="F2F2F2"/>
              </a:solidFill>
              <a:latin typeface="Avenir Next Demi Bold"/>
              <a:cs typeface="Avenir Next Demi Bold"/>
            </a:endParaRPr>
          </a:p>
        </p:txBody>
      </p:sp>
    </p:spTree>
    <p:extLst>
      <p:ext uri="{BB962C8B-B14F-4D97-AF65-F5344CB8AC3E}">
        <p14:creationId xmlns:p14="http://schemas.microsoft.com/office/powerpoint/2010/main" val="1210516220"/>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132" y="0"/>
            <a:ext cx="9120868" cy="6151651"/>
          </a:xfrm>
          <a:prstGeom prst="rect">
            <a:avLst/>
          </a:prstGeom>
        </p:spPr>
      </p:pic>
    </p:spTree>
    <p:extLst>
      <p:ext uri="{BB962C8B-B14F-4D97-AF65-F5344CB8AC3E}">
        <p14:creationId xmlns:p14="http://schemas.microsoft.com/office/powerpoint/2010/main" val="87072379"/>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759"/>
            <a:ext cx="8229600" cy="1143000"/>
          </a:xfrm>
        </p:spPr>
        <p:txBody>
          <a:bodyPr/>
          <a:lstStyle/>
          <a:p>
            <a:r>
              <a:rPr lang="en-GB" dirty="0" smtClean="0">
                <a:solidFill>
                  <a:srgbClr val="F2F2F2"/>
                </a:solidFill>
                <a:latin typeface="Avenir Next Demi Bold"/>
                <a:cs typeface="Avenir Next Demi Bold"/>
              </a:rPr>
              <a:t>Some details about the study</a:t>
            </a:r>
            <a:endParaRPr lang="en-GB" dirty="0">
              <a:solidFill>
                <a:srgbClr val="F2F2F2"/>
              </a:solidFill>
              <a:latin typeface="Avenir Next Demi Bold"/>
              <a:cs typeface="Avenir Next Demi Bold"/>
            </a:endParaRPr>
          </a:p>
        </p:txBody>
      </p:sp>
      <p:sp>
        <p:nvSpPr>
          <p:cNvPr id="3" name="Content Placeholder 2"/>
          <p:cNvSpPr>
            <a:spLocks noGrp="1"/>
          </p:cNvSpPr>
          <p:nvPr>
            <p:ph idx="1"/>
          </p:nvPr>
        </p:nvSpPr>
        <p:spPr>
          <a:xfrm>
            <a:off x="457200" y="1166760"/>
            <a:ext cx="8229600" cy="4959404"/>
          </a:xfrm>
        </p:spPr>
        <p:txBody>
          <a:bodyPr>
            <a:normAutofit fontScale="85000" lnSpcReduction="10000"/>
          </a:bodyPr>
          <a:lstStyle/>
          <a:p>
            <a:pPr>
              <a:lnSpc>
                <a:spcPct val="110000"/>
              </a:lnSpc>
            </a:pPr>
            <a:r>
              <a:rPr lang="en-US" dirty="0" smtClean="0">
                <a:solidFill>
                  <a:srgbClr val="F2F2F2"/>
                </a:solidFill>
                <a:latin typeface="Avenir Medium"/>
                <a:cs typeface="Avenir Medium"/>
              </a:rPr>
              <a:t>Study </a:t>
            </a:r>
            <a:r>
              <a:rPr lang="en-US" dirty="0">
                <a:solidFill>
                  <a:srgbClr val="F2F2F2"/>
                </a:solidFill>
                <a:latin typeface="Avenir Medium"/>
                <a:cs typeface="Avenir Medium"/>
              </a:rPr>
              <a:t>was conducted </a:t>
            </a:r>
            <a:r>
              <a:rPr lang="en-US" dirty="0" smtClean="0">
                <a:solidFill>
                  <a:srgbClr val="F2F2F2"/>
                </a:solidFill>
                <a:latin typeface="Avenir Medium"/>
                <a:cs typeface="Avenir Medium"/>
              </a:rPr>
              <a:t>online using FlashQ</a:t>
            </a:r>
            <a:endParaRPr lang="en-US" dirty="0">
              <a:solidFill>
                <a:srgbClr val="F2F2F2"/>
              </a:solidFill>
              <a:latin typeface="Avenir Medium"/>
              <a:cs typeface="Avenir Medium"/>
            </a:endParaRPr>
          </a:p>
          <a:p>
            <a:pPr>
              <a:lnSpc>
                <a:spcPct val="110000"/>
              </a:lnSpc>
            </a:pPr>
            <a:r>
              <a:rPr lang="en-US" dirty="0" smtClean="0">
                <a:solidFill>
                  <a:srgbClr val="F2F2F2"/>
                </a:solidFill>
                <a:latin typeface="Avenir Medium"/>
                <a:cs typeface="Avenir Medium"/>
              </a:rPr>
              <a:t>Respondents ranked the </a:t>
            </a:r>
            <a:r>
              <a:rPr lang="en-US" dirty="0">
                <a:solidFill>
                  <a:srgbClr val="F2F2F2"/>
                </a:solidFill>
                <a:latin typeface="Avenir Medium"/>
                <a:cs typeface="Avenir Medium"/>
              </a:rPr>
              <a:t>48 statements </a:t>
            </a:r>
            <a:r>
              <a:rPr lang="en-US" dirty="0" smtClean="0">
                <a:solidFill>
                  <a:srgbClr val="F2F2F2"/>
                </a:solidFill>
                <a:latin typeface="Avenir Medium"/>
                <a:cs typeface="Avenir Medium"/>
              </a:rPr>
              <a:t>from </a:t>
            </a:r>
            <a:r>
              <a:rPr lang="en-US" dirty="0">
                <a:solidFill>
                  <a:srgbClr val="F2F2F2"/>
                </a:solidFill>
                <a:latin typeface="Avenir Medium"/>
                <a:cs typeface="Avenir Medium"/>
              </a:rPr>
              <a:t>Waller </a:t>
            </a:r>
            <a:r>
              <a:rPr lang="en-US" dirty="0" smtClean="0">
                <a:solidFill>
                  <a:srgbClr val="F2F2F2"/>
                </a:solidFill>
                <a:latin typeface="Avenir Medium"/>
                <a:cs typeface="Avenir Medium"/>
              </a:rPr>
              <a:t>et. </a:t>
            </a:r>
            <a:r>
              <a:rPr lang="en-US" dirty="0">
                <a:solidFill>
                  <a:srgbClr val="F2F2F2"/>
                </a:solidFill>
                <a:latin typeface="Avenir Medium"/>
                <a:cs typeface="Avenir Medium"/>
              </a:rPr>
              <a:t>(2013) according to agreement.</a:t>
            </a:r>
          </a:p>
          <a:p>
            <a:pPr>
              <a:lnSpc>
                <a:spcPct val="110000"/>
              </a:lnSpc>
            </a:pPr>
            <a:r>
              <a:rPr lang="en-US" dirty="0" smtClean="0">
                <a:solidFill>
                  <a:srgbClr val="F2F2F2"/>
                </a:solidFill>
                <a:latin typeface="Avenir Medium"/>
                <a:cs typeface="Avenir Medium"/>
              </a:rPr>
              <a:t>Introduction </a:t>
            </a:r>
            <a:r>
              <a:rPr lang="en-US" dirty="0">
                <a:solidFill>
                  <a:srgbClr val="F2F2F2"/>
                </a:solidFill>
                <a:latin typeface="Avenir Medium"/>
                <a:cs typeface="Avenir Medium"/>
              </a:rPr>
              <a:t>to the subject: </a:t>
            </a:r>
          </a:p>
          <a:p>
            <a:pPr marL="800100" lvl="2" indent="0">
              <a:lnSpc>
                <a:spcPct val="110000"/>
              </a:lnSpc>
              <a:buNone/>
            </a:pPr>
            <a:r>
              <a:rPr lang="en-US" dirty="0">
                <a:solidFill>
                  <a:srgbClr val="F2F2F2"/>
                </a:solidFill>
                <a:latin typeface="Avenir Medium"/>
                <a:cs typeface="Avenir Medium"/>
              </a:rPr>
              <a:t>“This study is about open access, the practice of providing unrestricted access via the Internet to peer-reviewed scholarly journal articles (from: </a:t>
            </a:r>
            <a:r>
              <a:rPr lang="en-US" dirty="0">
                <a:solidFill>
                  <a:schemeClr val="bg1"/>
                </a:solidFill>
                <a:latin typeface="Avenir Medium"/>
                <a:cs typeface="Avenir Medium"/>
                <a:hlinkClick r:id="rId2"/>
              </a:rPr>
              <a:t>http://</a:t>
            </a:r>
            <a:r>
              <a:rPr lang="en-US" dirty="0" smtClean="0">
                <a:solidFill>
                  <a:schemeClr val="bg1"/>
                </a:solidFill>
                <a:latin typeface="Avenir Medium"/>
                <a:cs typeface="Avenir Medium"/>
                <a:hlinkClick r:id="rId2"/>
              </a:rPr>
              <a:t>en.wikipedia.org/wiki/Open_access</a:t>
            </a:r>
            <a:r>
              <a:rPr lang="en-US" dirty="0" smtClean="0">
                <a:solidFill>
                  <a:srgbClr val="F2F2F2"/>
                </a:solidFill>
                <a:latin typeface="Avenir Medium"/>
                <a:cs typeface="Avenir Medium"/>
              </a:rPr>
              <a:t>). </a:t>
            </a:r>
            <a:r>
              <a:rPr lang="en-US" dirty="0">
                <a:solidFill>
                  <a:srgbClr val="F2F2F2"/>
                </a:solidFill>
                <a:latin typeface="Avenir Medium"/>
                <a:cs typeface="Avenir Medium"/>
              </a:rPr>
              <a:t>This is a current topic at many universities. We are interested in your view about open access publishing. “</a:t>
            </a:r>
          </a:p>
          <a:p>
            <a:pPr>
              <a:lnSpc>
                <a:spcPct val="110000"/>
              </a:lnSpc>
            </a:pPr>
            <a:r>
              <a:rPr lang="en-US" dirty="0" smtClean="0">
                <a:solidFill>
                  <a:srgbClr val="F2F2F2"/>
                </a:solidFill>
                <a:latin typeface="Avenir Medium"/>
                <a:cs typeface="Avenir Medium"/>
              </a:rPr>
              <a:t>Condition </a:t>
            </a:r>
            <a:r>
              <a:rPr lang="en-US" dirty="0">
                <a:solidFill>
                  <a:srgbClr val="F2F2F2"/>
                </a:solidFill>
                <a:latin typeface="Avenir Medium"/>
                <a:cs typeface="Avenir Medium"/>
              </a:rPr>
              <a:t>of instruction: </a:t>
            </a:r>
          </a:p>
          <a:p>
            <a:pPr marL="800100" lvl="2" indent="0">
              <a:lnSpc>
                <a:spcPct val="110000"/>
              </a:lnSpc>
              <a:buNone/>
            </a:pPr>
            <a:r>
              <a:rPr lang="en-US" dirty="0">
                <a:solidFill>
                  <a:srgbClr val="F2F2F2"/>
                </a:solidFill>
                <a:latin typeface="Avenir Medium"/>
                <a:cs typeface="Avenir Medium"/>
              </a:rPr>
              <a:t>“To what extent do you agree with these statements about open access publishing?”</a:t>
            </a:r>
          </a:p>
          <a:p>
            <a:endParaRPr lang="en-GB" dirty="0"/>
          </a:p>
        </p:txBody>
      </p:sp>
    </p:spTree>
    <p:extLst>
      <p:ext uri="{BB962C8B-B14F-4D97-AF65-F5344CB8AC3E}">
        <p14:creationId xmlns:p14="http://schemas.microsoft.com/office/powerpoint/2010/main" val="664080286"/>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solidFill>
                  <a:srgbClr val="FFFFFF"/>
                </a:solidFill>
                <a:latin typeface="Avenir Next Demi Bold"/>
                <a:cs typeface="Avenir Next Demi Bold"/>
              </a:rPr>
              <a:t>Results</a:t>
            </a:r>
            <a:endParaRPr lang="en-GB" dirty="0">
              <a:solidFill>
                <a:srgbClr val="FFFFFF"/>
              </a:solidFill>
              <a:latin typeface="Avenir Next Demi Bold"/>
              <a:cs typeface="Avenir Next Demi Bold"/>
            </a:endParaRPr>
          </a:p>
        </p:txBody>
      </p:sp>
      <p:sp>
        <p:nvSpPr>
          <p:cNvPr id="3" name="Content Placeholder 2"/>
          <p:cNvSpPr>
            <a:spLocks noGrp="1"/>
          </p:cNvSpPr>
          <p:nvPr>
            <p:ph idx="1"/>
          </p:nvPr>
        </p:nvSpPr>
        <p:spPr/>
        <p:txBody>
          <a:bodyPr>
            <a:normAutofit lnSpcReduction="10000"/>
          </a:bodyPr>
          <a:lstStyle/>
          <a:p>
            <a:r>
              <a:rPr lang="en-US" dirty="0" smtClean="0">
                <a:solidFill>
                  <a:srgbClr val="FFFFFF"/>
                </a:solidFill>
                <a:latin typeface="Avenir Medium"/>
                <a:cs typeface="Avenir Medium"/>
              </a:rPr>
              <a:t>Data </a:t>
            </a:r>
            <a:r>
              <a:rPr lang="en-US" dirty="0">
                <a:solidFill>
                  <a:srgbClr val="FFFFFF"/>
                </a:solidFill>
                <a:latin typeface="Avenir Medium"/>
                <a:cs typeface="Avenir Medium"/>
              </a:rPr>
              <a:t>supported three </a:t>
            </a:r>
            <a:r>
              <a:rPr lang="en-US" dirty="0" smtClean="0">
                <a:solidFill>
                  <a:srgbClr val="FFFFFF"/>
                </a:solidFill>
                <a:latin typeface="Avenir Medium"/>
                <a:cs typeface="Avenir Medium"/>
              </a:rPr>
              <a:t>factors, defined </a:t>
            </a:r>
            <a:r>
              <a:rPr lang="en-US" dirty="0">
                <a:solidFill>
                  <a:srgbClr val="FFFFFF"/>
                </a:solidFill>
                <a:latin typeface="Avenir Medium"/>
                <a:cs typeface="Avenir Medium"/>
              </a:rPr>
              <a:t>by 4, 4 and 12 Q sorts, respectively. </a:t>
            </a:r>
            <a:endParaRPr lang="en-US" dirty="0" smtClean="0">
              <a:solidFill>
                <a:srgbClr val="FFFFFF"/>
              </a:solidFill>
              <a:latin typeface="Avenir Medium"/>
              <a:cs typeface="Avenir Medium"/>
            </a:endParaRPr>
          </a:p>
          <a:p>
            <a:r>
              <a:rPr lang="en-US" dirty="0" smtClean="0">
                <a:solidFill>
                  <a:srgbClr val="FFFFFF"/>
                </a:solidFill>
                <a:latin typeface="Avenir Medium"/>
                <a:cs typeface="Avenir Medium"/>
              </a:rPr>
              <a:t>Seven </a:t>
            </a:r>
            <a:r>
              <a:rPr lang="en-US" dirty="0">
                <a:solidFill>
                  <a:srgbClr val="FFFFFF"/>
                </a:solidFill>
                <a:latin typeface="Avenir Medium"/>
                <a:cs typeface="Avenir Medium"/>
              </a:rPr>
              <a:t>remaining Q sorts were all </a:t>
            </a:r>
            <a:r>
              <a:rPr lang="en-US" dirty="0" smtClean="0">
                <a:solidFill>
                  <a:srgbClr val="FFFFFF"/>
                </a:solidFill>
                <a:latin typeface="Avenir Medium"/>
                <a:cs typeface="Avenir Medium"/>
              </a:rPr>
              <a:t>confounded. </a:t>
            </a:r>
            <a:endParaRPr lang="en-US" dirty="0">
              <a:solidFill>
                <a:srgbClr val="FFFFFF"/>
              </a:solidFill>
              <a:latin typeface="Avenir Medium"/>
              <a:cs typeface="Avenir Medium"/>
            </a:endParaRPr>
          </a:p>
          <a:p>
            <a:r>
              <a:rPr lang="en-US" dirty="0" smtClean="0">
                <a:solidFill>
                  <a:srgbClr val="FFFFFF"/>
                </a:solidFill>
                <a:latin typeface="Avenir Medium"/>
                <a:cs typeface="Avenir Medium"/>
              </a:rPr>
              <a:t>Correlation </a:t>
            </a:r>
            <a:r>
              <a:rPr lang="en-US" dirty="0">
                <a:solidFill>
                  <a:srgbClr val="FFFFFF"/>
                </a:solidFill>
                <a:latin typeface="Avenir Medium"/>
                <a:cs typeface="Avenir Medium"/>
              </a:rPr>
              <a:t>between factor scores was moderate to high: </a:t>
            </a:r>
            <a:endParaRPr lang="en-US" dirty="0" smtClean="0">
              <a:solidFill>
                <a:srgbClr val="FFFFFF"/>
              </a:solidFill>
              <a:latin typeface="Avenir Medium"/>
              <a:cs typeface="Avenir Medium"/>
            </a:endParaRPr>
          </a:p>
          <a:p>
            <a:pPr lvl="1"/>
            <a:r>
              <a:rPr lang="en-US" dirty="0" smtClean="0">
                <a:solidFill>
                  <a:srgbClr val="FFFFFF"/>
                </a:solidFill>
                <a:latin typeface="Avenir Medium"/>
                <a:cs typeface="Avenir Medium"/>
              </a:rPr>
              <a:t>factor </a:t>
            </a:r>
            <a:r>
              <a:rPr lang="en-US" dirty="0">
                <a:solidFill>
                  <a:srgbClr val="FFFFFF"/>
                </a:solidFill>
                <a:latin typeface="Avenir Medium"/>
                <a:cs typeface="Avenir Medium"/>
              </a:rPr>
              <a:t>1 vs. factor 2 </a:t>
            </a:r>
            <a:r>
              <a:rPr lang="en-US" dirty="0" smtClean="0">
                <a:solidFill>
                  <a:srgbClr val="FFFFFF"/>
                </a:solidFill>
                <a:latin typeface="Avenir Medium"/>
                <a:cs typeface="Avenir Medium"/>
              </a:rPr>
              <a:t>  .55</a:t>
            </a:r>
          </a:p>
          <a:p>
            <a:pPr lvl="1"/>
            <a:r>
              <a:rPr lang="en-US" dirty="0">
                <a:solidFill>
                  <a:srgbClr val="FFFFFF"/>
                </a:solidFill>
                <a:latin typeface="Avenir Medium"/>
                <a:cs typeface="Avenir Medium"/>
              </a:rPr>
              <a:t>factor 1 vs. factor 3   .</a:t>
            </a:r>
            <a:r>
              <a:rPr lang="en-US" dirty="0" smtClean="0">
                <a:solidFill>
                  <a:srgbClr val="FFFFFF"/>
                </a:solidFill>
                <a:latin typeface="Avenir Medium"/>
                <a:cs typeface="Avenir Medium"/>
              </a:rPr>
              <a:t>49</a:t>
            </a:r>
            <a:endParaRPr lang="en-US" dirty="0">
              <a:solidFill>
                <a:srgbClr val="FFFFFF"/>
              </a:solidFill>
              <a:latin typeface="Avenir Medium"/>
              <a:cs typeface="Avenir Medium"/>
            </a:endParaRPr>
          </a:p>
          <a:p>
            <a:pPr lvl="1"/>
            <a:r>
              <a:rPr lang="en-US" dirty="0" smtClean="0">
                <a:solidFill>
                  <a:srgbClr val="FFFFFF"/>
                </a:solidFill>
                <a:latin typeface="Avenir Medium"/>
                <a:cs typeface="Avenir Medium"/>
              </a:rPr>
              <a:t>factor 2 </a:t>
            </a:r>
            <a:r>
              <a:rPr lang="en-US" dirty="0">
                <a:solidFill>
                  <a:srgbClr val="FFFFFF"/>
                </a:solidFill>
                <a:latin typeface="Avenir Medium"/>
                <a:cs typeface="Avenir Medium"/>
              </a:rPr>
              <a:t>vs. factor 3 </a:t>
            </a:r>
            <a:r>
              <a:rPr lang="en-US" dirty="0" smtClean="0">
                <a:solidFill>
                  <a:srgbClr val="FFFFFF"/>
                </a:solidFill>
                <a:latin typeface="Avenir Medium"/>
                <a:cs typeface="Avenir Medium"/>
              </a:rPr>
              <a:t>  .73</a:t>
            </a:r>
          </a:p>
        </p:txBody>
      </p:sp>
    </p:spTree>
    <p:extLst>
      <p:ext uri="{BB962C8B-B14F-4D97-AF65-F5344CB8AC3E}">
        <p14:creationId xmlns:p14="http://schemas.microsoft.com/office/powerpoint/2010/main" val="1405828454"/>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FFFFFF"/>
                </a:solidFill>
                <a:latin typeface="Avenir Next Demi Bold"/>
                <a:cs typeface="Avenir Next Demi Bold"/>
              </a:rPr>
              <a:t>Reserved pragmatists</a:t>
            </a:r>
            <a:endParaRPr lang="en-GB" dirty="0">
              <a:solidFill>
                <a:srgbClr val="FFFFFF"/>
              </a:solidFill>
              <a:latin typeface="Avenir Next Demi Bold"/>
              <a:cs typeface="Avenir Next Demi Bold"/>
            </a:endParaRPr>
          </a:p>
        </p:txBody>
      </p:sp>
      <p:sp>
        <p:nvSpPr>
          <p:cNvPr id="3" name="Content Placeholder 2"/>
          <p:cNvSpPr>
            <a:spLocks noGrp="1"/>
          </p:cNvSpPr>
          <p:nvPr>
            <p:ph idx="1"/>
          </p:nvPr>
        </p:nvSpPr>
        <p:spPr/>
        <p:txBody>
          <a:bodyPr>
            <a:noAutofit/>
          </a:bodyPr>
          <a:lstStyle/>
          <a:p>
            <a:r>
              <a:rPr lang="en-US" sz="2800" dirty="0">
                <a:solidFill>
                  <a:srgbClr val="FFFFFF"/>
                </a:solidFill>
                <a:latin typeface="Avenir Medium"/>
                <a:cs typeface="Avenir Medium"/>
              </a:rPr>
              <a:t>information should be widely and freely </a:t>
            </a:r>
            <a:r>
              <a:rPr lang="en-US" sz="2800" dirty="0" smtClean="0">
                <a:solidFill>
                  <a:srgbClr val="FFFFFF"/>
                </a:solidFill>
                <a:latin typeface="Avenir Medium"/>
                <a:cs typeface="Avenir Medium"/>
              </a:rPr>
              <a:t>available </a:t>
            </a:r>
          </a:p>
          <a:p>
            <a:r>
              <a:rPr lang="en-US" sz="2800" dirty="0" smtClean="0">
                <a:solidFill>
                  <a:srgbClr val="FFFFFF"/>
                </a:solidFill>
                <a:latin typeface="Avenir Medium"/>
                <a:cs typeface="Avenir Medium"/>
              </a:rPr>
              <a:t>more </a:t>
            </a:r>
            <a:r>
              <a:rPr lang="en-US" sz="2800" dirty="0">
                <a:solidFill>
                  <a:srgbClr val="FFFFFF"/>
                </a:solidFill>
                <a:latin typeface="Avenir Medium"/>
                <a:cs typeface="Avenir Medium"/>
              </a:rPr>
              <a:t>people </a:t>
            </a:r>
            <a:r>
              <a:rPr lang="en-US" sz="2800" dirty="0" smtClean="0">
                <a:solidFill>
                  <a:srgbClr val="FFFFFF"/>
                </a:solidFill>
                <a:latin typeface="Avenir Medium"/>
                <a:cs typeface="Avenir Medium"/>
              </a:rPr>
              <a:t>read </a:t>
            </a:r>
            <a:r>
              <a:rPr lang="en-US" sz="2800" dirty="0">
                <a:solidFill>
                  <a:srgbClr val="FFFFFF"/>
                </a:solidFill>
                <a:latin typeface="Avenir Medium"/>
                <a:cs typeface="Avenir Medium"/>
              </a:rPr>
              <a:t>and cite your </a:t>
            </a:r>
            <a:r>
              <a:rPr lang="en-US" sz="2800" dirty="0" smtClean="0">
                <a:solidFill>
                  <a:srgbClr val="FFFFFF"/>
                </a:solidFill>
                <a:latin typeface="Avenir Medium"/>
                <a:cs typeface="Avenir Medium"/>
              </a:rPr>
              <a:t>papers</a:t>
            </a:r>
          </a:p>
          <a:p>
            <a:pPr marL="400050" lvl="1" indent="0">
              <a:buNone/>
            </a:pPr>
            <a:r>
              <a:rPr lang="en-US" dirty="0" smtClean="0">
                <a:solidFill>
                  <a:srgbClr val="FFFFFF"/>
                </a:solidFill>
                <a:latin typeface="Avenir Medium"/>
                <a:cs typeface="Avenir Medium"/>
              </a:rPr>
              <a:t>“</a:t>
            </a:r>
            <a:r>
              <a:rPr lang="en-US" i="1" dirty="0" smtClean="0">
                <a:solidFill>
                  <a:srgbClr val="FFFFFF"/>
                </a:solidFill>
                <a:latin typeface="Avenir Medium"/>
                <a:cs typeface="Avenir Medium"/>
              </a:rPr>
              <a:t>although I see no </a:t>
            </a:r>
            <a:r>
              <a:rPr lang="en-US" i="1" dirty="0">
                <a:solidFill>
                  <a:srgbClr val="FFFFFF"/>
                </a:solidFill>
                <a:latin typeface="Avenir Medium"/>
                <a:cs typeface="Avenir Medium"/>
              </a:rPr>
              <a:t>evidence for </a:t>
            </a:r>
            <a:r>
              <a:rPr lang="en-US" i="1" dirty="0" smtClean="0">
                <a:solidFill>
                  <a:srgbClr val="FFFFFF"/>
                </a:solidFill>
                <a:latin typeface="Avenir Medium"/>
                <a:cs typeface="Avenir Medium"/>
              </a:rPr>
              <a:t>this</a:t>
            </a:r>
            <a:r>
              <a:rPr lang="en-US" dirty="0" smtClean="0">
                <a:solidFill>
                  <a:srgbClr val="FFFFFF"/>
                </a:solidFill>
                <a:latin typeface="Avenir Medium"/>
                <a:cs typeface="Avenir Medium"/>
              </a:rPr>
              <a:t>”</a:t>
            </a:r>
          </a:p>
          <a:p>
            <a:r>
              <a:rPr lang="en-US" sz="2800" dirty="0">
                <a:solidFill>
                  <a:srgbClr val="FFFFFF"/>
                </a:solidFill>
                <a:latin typeface="Avenir Medium"/>
                <a:cs typeface="Avenir Medium"/>
              </a:rPr>
              <a:t>open access journals are </a:t>
            </a:r>
            <a:r>
              <a:rPr lang="en-US" sz="2800" dirty="0" smtClean="0">
                <a:solidFill>
                  <a:srgbClr val="FFFFFF"/>
                </a:solidFill>
                <a:latin typeface="Avenir Medium"/>
                <a:cs typeface="Avenir Medium"/>
              </a:rPr>
              <a:t>considered </a:t>
            </a:r>
            <a:r>
              <a:rPr lang="en-US" sz="2800" dirty="0">
                <a:solidFill>
                  <a:srgbClr val="FFFFFF"/>
                </a:solidFill>
                <a:latin typeface="Avenir Medium"/>
                <a:cs typeface="Avenir Medium"/>
              </a:rPr>
              <a:t>of lower </a:t>
            </a:r>
            <a:r>
              <a:rPr lang="en-US" sz="2800" dirty="0" smtClean="0">
                <a:solidFill>
                  <a:srgbClr val="FFFFFF"/>
                </a:solidFill>
                <a:latin typeface="Avenir Medium"/>
                <a:cs typeface="Avenir Medium"/>
              </a:rPr>
              <a:t>reputation, they’d </a:t>
            </a:r>
            <a:r>
              <a:rPr lang="en-US" sz="2800" dirty="0">
                <a:solidFill>
                  <a:srgbClr val="FFFFFF"/>
                </a:solidFill>
                <a:latin typeface="Avenir Medium"/>
                <a:cs typeface="Avenir Medium"/>
              </a:rPr>
              <a:t>rather publish in other, more prestigious journals </a:t>
            </a:r>
            <a:endParaRPr lang="en-US" sz="2800" dirty="0" smtClean="0">
              <a:solidFill>
                <a:srgbClr val="FFFFFF"/>
              </a:solidFill>
              <a:latin typeface="Avenir Medium"/>
              <a:cs typeface="Avenir Medium"/>
            </a:endParaRPr>
          </a:p>
          <a:p>
            <a:r>
              <a:rPr lang="en-US" sz="2800" dirty="0" smtClean="0">
                <a:solidFill>
                  <a:srgbClr val="FFFFFF"/>
                </a:solidFill>
                <a:latin typeface="Avenir Medium"/>
                <a:cs typeface="Avenir Medium"/>
              </a:rPr>
              <a:t>costs </a:t>
            </a:r>
            <a:r>
              <a:rPr lang="en-US" sz="2800" dirty="0">
                <a:solidFill>
                  <a:srgbClr val="FFFFFF"/>
                </a:solidFill>
                <a:latin typeface="Avenir Medium"/>
                <a:cs typeface="Avenir Medium"/>
              </a:rPr>
              <a:t>to authors </a:t>
            </a:r>
            <a:r>
              <a:rPr lang="en-US" sz="2800" dirty="0" smtClean="0">
                <a:solidFill>
                  <a:srgbClr val="FFFFFF"/>
                </a:solidFill>
                <a:latin typeface="Avenir Medium"/>
                <a:cs typeface="Avenir Medium"/>
              </a:rPr>
              <a:t>and </a:t>
            </a:r>
            <a:r>
              <a:rPr lang="en-US" sz="2800" dirty="0">
                <a:solidFill>
                  <a:srgbClr val="FFFFFF"/>
                </a:solidFill>
                <a:latin typeface="Avenir Medium"/>
                <a:cs typeface="Avenir Medium"/>
              </a:rPr>
              <a:t>lack of appreciation by superiors and grant issuers </a:t>
            </a:r>
            <a:r>
              <a:rPr lang="en-US" sz="2800" dirty="0" smtClean="0">
                <a:solidFill>
                  <a:srgbClr val="FFFFFF"/>
                </a:solidFill>
                <a:latin typeface="Avenir Medium"/>
                <a:cs typeface="Avenir Medium"/>
              </a:rPr>
              <a:t>are </a:t>
            </a:r>
            <a:r>
              <a:rPr lang="en-US" sz="2800" dirty="0">
                <a:solidFill>
                  <a:srgbClr val="FFFFFF"/>
                </a:solidFill>
                <a:latin typeface="Avenir Medium"/>
                <a:cs typeface="Avenir Medium"/>
              </a:rPr>
              <a:t>seen as barriers for pursuing open access publishing. </a:t>
            </a:r>
            <a:endParaRPr lang="en-GB" sz="2800" dirty="0">
              <a:solidFill>
                <a:srgbClr val="FFFFFF"/>
              </a:solidFill>
              <a:latin typeface="Avenir Medium"/>
              <a:cs typeface="Avenir Medium"/>
            </a:endParaRPr>
          </a:p>
        </p:txBody>
      </p:sp>
    </p:spTree>
    <p:extLst>
      <p:ext uri="{BB962C8B-B14F-4D97-AF65-F5344CB8AC3E}">
        <p14:creationId xmlns:p14="http://schemas.microsoft.com/office/powerpoint/2010/main" val="2044755356"/>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FFFFFF"/>
                </a:solidFill>
                <a:latin typeface="Avenir Next Demi Bold"/>
                <a:cs typeface="Avenir Next Demi Bold"/>
              </a:rPr>
              <a:t>Reserved pragmatists</a:t>
            </a:r>
          </a:p>
        </p:txBody>
      </p:sp>
      <p:sp>
        <p:nvSpPr>
          <p:cNvPr id="3" name="Content Placeholder 2"/>
          <p:cNvSpPr>
            <a:spLocks noGrp="1"/>
          </p:cNvSpPr>
          <p:nvPr>
            <p:ph idx="1"/>
          </p:nvPr>
        </p:nvSpPr>
        <p:spPr>
          <a:xfrm>
            <a:off x="457200" y="1418487"/>
            <a:ext cx="8229600" cy="4525963"/>
          </a:xfrm>
        </p:spPr>
        <p:txBody>
          <a:bodyPr>
            <a:normAutofit fontScale="77500" lnSpcReduction="20000"/>
          </a:bodyPr>
          <a:lstStyle/>
          <a:p>
            <a:pPr marL="0" indent="0">
              <a:buNone/>
            </a:pPr>
            <a:r>
              <a:rPr lang="en-US" dirty="0" smtClean="0">
                <a:solidFill>
                  <a:srgbClr val="FFFFFF"/>
                </a:solidFill>
                <a:latin typeface="Avenir Medium Oblique"/>
                <a:cs typeface="Avenir Medium Oblique"/>
              </a:rPr>
              <a:t>“Access </a:t>
            </a:r>
            <a:r>
              <a:rPr lang="en-US" dirty="0">
                <a:solidFill>
                  <a:srgbClr val="FFFFFF"/>
                </a:solidFill>
                <a:latin typeface="Avenir Medium Oblique"/>
                <a:cs typeface="Avenir Medium Oblique"/>
              </a:rPr>
              <a:t>to academic information is limited to an elite educational class. The world needs to be able to access information freely in order to promote equity</a:t>
            </a:r>
            <a:r>
              <a:rPr lang="en-US" dirty="0" smtClean="0">
                <a:solidFill>
                  <a:srgbClr val="FFFFFF"/>
                </a:solidFill>
                <a:latin typeface="Avenir Medium Oblique"/>
                <a:cs typeface="Avenir Medium Oblique"/>
              </a:rPr>
              <a:t>.”</a:t>
            </a:r>
          </a:p>
          <a:p>
            <a:pPr marL="0" indent="0">
              <a:buNone/>
            </a:pPr>
            <a:endParaRPr lang="en-US" dirty="0">
              <a:solidFill>
                <a:srgbClr val="FFFFFF"/>
              </a:solidFill>
              <a:latin typeface="Avenir Medium Oblique"/>
              <a:cs typeface="Avenir Medium Oblique"/>
            </a:endParaRPr>
          </a:p>
          <a:p>
            <a:pPr marL="0" indent="0">
              <a:buNone/>
            </a:pPr>
            <a:r>
              <a:rPr lang="en-US" dirty="0" smtClean="0">
                <a:solidFill>
                  <a:srgbClr val="FFFFFF"/>
                </a:solidFill>
                <a:latin typeface="Avenir Medium Oblique"/>
                <a:cs typeface="Avenir Medium Oblique"/>
              </a:rPr>
              <a:t>“Authors </a:t>
            </a:r>
            <a:r>
              <a:rPr lang="en-US" dirty="0">
                <a:solidFill>
                  <a:srgbClr val="FFFFFF"/>
                </a:solidFill>
                <a:latin typeface="Avenir Medium Oblique"/>
                <a:cs typeface="Avenir Medium Oblique"/>
              </a:rPr>
              <a:t>publish to provide knowledge to all others not just select others</a:t>
            </a:r>
            <a:r>
              <a:rPr lang="en-US" dirty="0" smtClean="0">
                <a:solidFill>
                  <a:srgbClr val="FFFFFF"/>
                </a:solidFill>
                <a:latin typeface="Avenir Medium Oblique"/>
                <a:cs typeface="Avenir Medium Oblique"/>
              </a:rPr>
              <a:t>.”</a:t>
            </a:r>
          </a:p>
          <a:p>
            <a:pPr marL="0" indent="0">
              <a:buNone/>
            </a:pPr>
            <a:endParaRPr lang="en-US" dirty="0">
              <a:solidFill>
                <a:srgbClr val="FFFFFF"/>
              </a:solidFill>
              <a:latin typeface="Avenir Medium Oblique"/>
              <a:cs typeface="Avenir Medium Oblique"/>
            </a:endParaRPr>
          </a:p>
          <a:p>
            <a:pPr marL="0" indent="0">
              <a:buNone/>
            </a:pPr>
            <a:r>
              <a:rPr lang="en-GB" dirty="0" smtClean="0">
                <a:solidFill>
                  <a:srgbClr val="FFFFFF"/>
                </a:solidFill>
                <a:latin typeface="Avenir Medium Oblique"/>
                <a:cs typeface="Avenir Medium Oblique"/>
              </a:rPr>
              <a:t>“</a:t>
            </a:r>
            <a:r>
              <a:rPr lang="en-US" dirty="0">
                <a:solidFill>
                  <a:srgbClr val="FFFFFF"/>
                </a:solidFill>
                <a:latin typeface="Avenir Medium Oblique"/>
                <a:cs typeface="Avenir Medium Oblique"/>
              </a:rPr>
              <a:t>An author works hard on his or her manuscript. It seems insulting to have him or her pay to have it published. It's akin to a band writing an album, paying to record the album, and then giving it away for free. It's nice because the band wants to be heard, but it is not viewed as worthwhile as a band that is paid to record their album</a:t>
            </a:r>
            <a:r>
              <a:rPr lang="en-US" dirty="0" smtClean="0">
                <a:solidFill>
                  <a:srgbClr val="FFFFFF"/>
                </a:solidFill>
                <a:latin typeface="Avenir Medium Oblique"/>
                <a:cs typeface="Avenir Medium Oblique"/>
              </a:rPr>
              <a:t>.”</a:t>
            </a:r>
            <a:endParaRPr lang="en-GB" dirty="0">
              <a:solidFill>
                <a:srgbClr val="FFFFFF"/>
              </a:solidFill>
              <a:latin typeface="Avenir Medium Oblique"/>
              <a:cs typeface="Avenir Medium Oblique"/>
            </a:endParaRPr>
          </a:p>
        </p:txBody>
      </p:sp>
    </p:spTree>
    <p:extLst>
      <p:ext uri="{BB962C8B-B14F-4D97-AF65-F5344CB8AC3E}">
        <p14:creationId xmlns:p14="http://schemas.microsoft.com/office/powerpoint/2010/main" val="2996358021"/>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FFFFFF"/>
                </a:solidFill>
                <a:latin typeface="Avenir Next Demi Bold"/>
                <a:cs typeface="Avenir Next Demi Bold"/>
              </a:rPr>
              <a:t>Enthusiastic pragmatists</a:t>
            </a:r>
          </a:p>
        </p:txBody>
      </p:sp>
      <p:sp>
        <p:nvSpPr>
          <p:cNvPr id="3" name="Content Placeholder 2"/>
          <p:cNvSpPr>
            <a:spLocks noGrp="1"/>
          </p:cNvSpPr>
          <p:nvPr>
            <p:ph idx="1"/>
          </p:nvPr>
        </p:nvSpPr>
        <p:spPr>
          <a:xfrm>
            <a:off x="457199" y="1600200"/>
            <a:ext cx="8382001" cy="4989286"/>
          </a:xfrm>
        </p:spPr>
        <p:txBody>
          <a:bodyPr>
            <a:normAutofit fontScale="77500" lnSpcReduction="20000"/>
          </a:bodyPr>
          <a:lstStyle/>
          <a:p>
            <a:r>
              <a:rPr lang="en-US" dirty="0">
                <a:solidFill>
                  <a:srgbClr val="FFFFFF"/>
                </a:solidFill>
                <a:latin typeface="Avenir Medium"/>
                <a:cs typeface="Avenir Medium"/>
              </a:rPr>
              <a:t>Making information as widely and freely available as possible is considered very </a:t>
            </a:r>
            <a:r>
              <a:rPr lang="en-US" dirty="0" smtClean="0">
                <a:solidFill>
                  <a:srgbClr val="FFFFFF"/>
                </a:solidFill>
                <a:latin typeface="Avenir Medium"/>
                <a:cs typeface="Avenir Medium"/>
              </a:rPr>
              <a:t>important </a:t>
            </a:r>
          </a:p>
          <a:p>
            <a:pPr lvl="1"/>
            <a:r>
              <a:rPr lang="en-US" dirty="0" smtClean="0">
                <a:solidFill>
                  <a:srgbClr val="FFFFFF"/>
                </a:solidFill>
                <a:latin typeface="Avenir Medium"/>
                <a:cs typeface="Avenir Medium"/>
              </a:rPr>
              <a:t>Give </a:t>
            </a:r>
            <a:r>
              <a:rPr lang="en-US" dirty="0">
                <a:solidFill>
                  <a:srgbClr val="FFFFFF"/>
                </a:solidFill>
                <a:latin typeface="Avenir Medium"/>
                <a:cs typeface="Avenir Medium"/>
              </a:rPr>
              <a:t>more people access to scholarly </a:t>
            </a:r>
            <a:r>
              <a:rPr lang="en-US" dirty="0" smtClean="0">
                <a:solidFill>
                  <a:srgbClr val="FFFFFF"/>
                </a:solidFill>
                <a:latin typeface="Avenir Medium"/>
                <a:cs typeface="Avenir Medium"/>
              </a:rPr>
              <a:t>literature</a:t>
            </a:r>
          </a:p>
          <a:p>
            <a:pPr lvl="1"/>
            <a:r>
              <a:rPr lang="en-US" dirty="0" smtClean="0">
                <a:solidFill>
                  <a:srgbClr val="FFFFFF"/>
                </a:solidFill>
                <a:latin typeface="Avenir Medium"/>
                <a:cs typeface="Avenir Medium"/>
              </a:rPr>
              <a:t>Stimulates </a:t>
            </a:r>
            <a:r>
              <a:rPr lang="en-US" dirty="0">
                <a:solidFill>
                  <a:srgbClr val="FFFFFF"/>
                </a:solidFill>
                <a:latin typeface="Avenir Medium"/>
                <a:cs typeface="Avenir Medium"/>
              </a:rPr>
              <a:t>innovation</a:t>
            </a:r>
            <a:endParaRPr lang="en-US" dirty="0" smtClean="0">
              <a:solidFill>
                <a:srgbClr val="FFFFFF"/>
              </a:solidFill>
              <a:latin typeface="Avenir Medium"/>
              <a:cs typeface="Avenir Medium"/>
            </a:endParaRPr>
          </a:p>
          <a:p>
            <a:pPr lvl="1"/>
            <a:r>
              <a:rPr lang="en-US" dirty="0" smtClean="0">
                <a:solidFill>
                  <a:srgbClr val="FFFFFF"/>
                </a:solidFill>
                <a:latin typeface="Avenir Medium"/>
                <a:cs typeface="Avenir Medium"/>
              </a:rPr>
              <a:t>Get </a:t>
            </a:r>
            <a:r>
              <a:rPr lang="en-US" dirty="0">
                <a:solidFill>
                  <a:srgbClr val="FFFFFF"/>
                </a:solidFill>
                <a:latin typeface="Avenir Medium"/>
                <a:cs typeface="Avenir Medium"/>
              </a:rPr>
              <a:t>more people to read and cite </a:t>
            </a:r>
            <a:r>
              <a:rPr lang="en-US" dirty="0" smtClean="0">
                <a:solidFill>
                  <a:srgbClr val="FFFFFF"/>
                </a:solidFill>
                <a:latin typeface="Avenir Medium"/>
                <a:cs typeface="Avenir Medium"/>
              </a:rPr>
              <a:t>your papers</a:t>
            </a:r>
          </a:p>
          <a:p>
            <a:pPr marL="857250" lvl="2" indent="0">
              <a:buNone/>
            </a:pPr>
            <a:r>
              <a:rPr lang="en-US" dirty="0">
                <a:solidFill>
                  <a:srgbClr val="FFFFFF"/>
                </a:solidFill>
                <a:latin typeface="Avenir Medium"/>
                <a:cs typeface="Avenir Medium"/>
              </a:rPr>
              <a:t>“</a:t>
            </a:r>
            <a:r>
              <a:rPr lang="en-US" i="1" dirty="0">
                <a:solidFill>
                  <a:srgbClr val="FFFFFF"/>
                </a:solidFill>
                <a:latin typeface="Avenir Medium"/>
                <a:cs typeface="Avenir Medium"/>
              </a:rPr>
              <a:t>As studies tend to </a:t>
            </a:r>
            <a:r>
              <a:rPr lang="en-US" i="1" dirty="0" smtClean="0">
                <a:solidFill>
                  <a:srgbClr val="FFFFFF"/>
                </a:solidFill>
                <a:latin typeface="Avenir Medium"/>
                <a:cs typeface="Avenir Medium"/>
              </a:rPr>
              <a:t>show</a:t>
            </a:r>
            <a:r>
              <a:rPr lang="en-US" dirty="0" smtClean="0">
                <a:solidFill>
                  <a:srgbClr val="FFFFFF"/>
                </a:solidFill>
                <a:latin typeface="Avenir Medium"/>
                <a:cs typeface="Avenir Medium"/>
              </a:rPr>
              <a:t>”</a:t>
            </a:r>
          </a:p>
          <a:p>
            <a:r>
              <a:rPr lang="en-US" dirty="0" smtClean="0">
                <a:solidFill>
                  <a:srgbClr val="FFFFFF"/>
                </a:solidFill>
                <a:latin typeface="Avenir Medium"/>
                <a:cs typeface="Avenir Medium"/>
              </a:rPr>
              <a:t>Open </a:t>
            </a:r>
            <a:r>
              <a:rPr lang="en-US" dirty="0">
                <a:solidFill>
                  <a:srgbClr val="FFFFFF"/>
                </a:solidFill>
                <a:latin typeface="Avenir Medium"/>
                <a:cs typeface="Avenir Medium"/>
              </a:rPr>
              <a:t>access journals are not </a:t>
            </a:r>
            <a:r>
              <a:rPr lang="en-US" dirty="0" smtClean="0">
                <a:solidFill>
                  <a:srgbClr val="FFFFFF"/>
                </a:solidFill>
                <a:latin typeface="Avenir Medium"/>
                <a:cs typeface="Avenir Medium"/>
              </a:rPr>
              <a:t>less prestigious, but incentives </a:t>
            </a:r>
            <a:r>
              <a:rPr lang="en-US" dirty="0">
                <a:solidFill>
                  <a:srgbClr val="FFFFFF"/>
                </a:solidFill>
                <a:latin typeface="Avenir Medium"/>
                <a:cs typeface="Avenir Medium"/>
              </a:rPr>
              <a:t>in the system make </a:t>
            </a:r>
            <a:r>
              <a:rPr lang="en-US" dirty="0" smtClean="0">
                <a:solidFill>
                  <a:srgbClr val="FFFFFF"/>
                </a:solidFill>
                <a:latin typeface="Avenir Medium"/>
                <a:cs typeface="Avenir Medium"/>
              </a:rPr>
              <a:t>you </a:t>
            </a:r>
            <a:r>
              <a:rPr lang="en-US" dirty="0">
                <a:solidFill>
                  <a:srgbClr val="FFFFFF"/>
                </a:solidFill>
                <a:latin typeface="Avenir Medium"/>
                <a:cs typeface="Avenir Medium"/>
              </a:rPr>
              <a:t>choose </a:t>
            </a:r>
            <a:r>
              <a:rPr lang="en-US" dirty="0" smtClean="0">
                <a:solidFill>
                  <a:srgbClr val="FFFFFF"/>
                </a:solidFill>
                <a:latin typeface="Avenir Medium"/>
                <a:cs typeface="Avenir Medium"/>
              </a:rPr>
              <a:t>journals </a:t>
            </a:r>
            <a:r>
              <a:rPr lang="en-US" dirty="0">
                <a:solidFill>
                  <a:srgbClr val="FFFFFF"/>
                </a:solidFill>
                <a:latin typeface="Avenir Medium"/>
                <a:cs typeface="Avenir Medium"/>
              </a:rPr>
              <a:t>that are considered prestigious by their peers </a:t>
            </a:r>
            <a:r>
              <a:rPr lang="en-US" dirty="0" smtClean="0">
                <a:solidFill>
                  <a:srgbClr val="FFFFFF"/>
                </a:solidFill>
                <a:latin typeface="Avenir Medium"/>
                <a:cs typeface="Avenir Medium"/>
              </a:rPr>
              <a:t>or </a:t>
            </a:r>
            <a:r>
              <a:rPr lang="en-US" dirty="0">
                <a:solidFill>
                  <a:srgbClr val="FFFFFF"/>
                </a:solidFill>
                <a:latin typeface="Avenir Medium"/>
                <a:cs typeface="Avenir Medium"/>
              </a:rPr>
              <a:t>by their </a:t>
            </a:r>
            <a:r>
              <a:rPr lang="en-US" dirty="0" smtClean="0">
                <a:solidFill>
                  <a:srgbClr val="FFFFFF"/>
                </a:solidFill>
                <a:latin typeface="Avenir Medium"/>
                <a:cs typeface="Avenir Medium"/>
              </a:rPr>
              <a:t>university</a:t>
            </a:r>
          </a:p>
          <a:p>
            <a:r>
              <a:rPr lang="en-US" dirty="0" smtClean="0">
                <a:solidFill>
                  <a:srgbClr val="FFFFFF"/>
                </a:solidFill>
                <a:latin typeface="Avenir Medium"/>
                <a:cs typeface="Avenir Medium"/>
              </a:rPr>
              <a:t>Front </a:t>
            </a:r>
            <a:r>
              <a:rPr lang="en-US" dirty="0">
                <a:solidFill>
                  <a:srgbClr val="FFFFFF"/>
                </a:solidFill>
                <a:latin typeface="Avenir Medium"/>
                <a:cs typeface="Avenir Medium"/>
              </a:rPr>
              <a:t>loading </a:t>
            </a:r>
            <a:r>
              <a:rPr lang="en-US" dirty="0" smtClean="0">
                <a:solidFill>
                  <a:srgbClr val="FFFFFF"/>
                </a:solidFill>
                <a:latin typeface="Avenir Medium"/>
                <a:cs typeface="Avenir Medium"/>
              </a:rPr>
              <a:t>publication costs </a:t>
            </a:r>
            <a:r>
              <a:rPr lang="en-US" dirty="0">
                <a:solidFill>
                  <a:srgbClr val="FFFFFF"/>
                </a:solidFill>
                <a:latin typeface="Avenir Medium"/>
                <a:cs typeface="Avenir Medium"/>
              </a:rPr>
              <a:t>is considered problematic </a:t>
            </a:r>
            <a:r>
              <a:rPr lang="en-US" dirty="0" smtClean="0">
                <a:solidFill>
                  <a:srgbClr val="FFFFFF"/>
                </a:solidFill>
                <a:latin typeface="Avenir Medium"/>
                <a:cs typeface="Avenir Medium"/>
              </a:rPr>
              <a:t>and </a:t>
            </a:r>
            <a:r>
              <a:rPr lang="en-US" dirty="0">
                <a:solidFill>
                  <a:srgbClr val="FFFFFF"/>
                </a:solidFill>
                <a:latin typeface="Avenir Medium"/>
                <a:cs typeface="Avenir Medium"/>
              </a:rPr>
              <a:t>equated with 'vanity’ </a:t>
            </a:r>
            <a:r>
              <a:rPr lang="en-US" dirty="0" smtClean="0">
                <a:solidFill>
                  <a:srgbClr val="FFFFFF"/>
                </a:solidFill>
                <a:latin typeface="Avenir Medium"/>
                <a:cs typeface="Avenir Medium"/>
              </a:rPr>
              <a:t>publishing</a:t>
            </a:r>
          </a:p>
          <a:p>
            <a:r>
              <a:rPr lang="en-US" dirty="0" smtClean="0">
                <a:solidFill>
                  <a:srgbClr val="FFFFFF"/>
                </a:solidFill>
                <a:latin typeface="Avenir Medium"/>
                <a:cs typeface="Avenir Medium"/>
              </a:rPr>
              <a:t>All in all, open access more </a:t>
            </a:r>
            <a:r>
              <a:rPr lang="en-US" dirty="0">
                <a:solidFill>
                  <a:srgbClr val="FFFFFF"/>
                </a:solidFill>
                <a:latin typeface="Avenir Medium"/>
                <a:cs typeface="Avenir Medium"/>
              </a:rPr>
              <a:t>beneficial to readers than to authors  </a:t>
            </a:r>
            <a:endParaRPr lang="en-GB" dirty="0">
              <a:solidFill>
                <a:srgbClr val="FFFFFF"/>
              </a:solidFill>
              <a:latin typeface="Avenir Medium"/>
              <a:cs typeface="Avenir Medium"/>
            </a:endParaRPr>
          </a:p>
        </p:txBody>
      </p:sp>
    </p:spTree>
    <p:extLst>
      <p:ext uri="{BB962C8B-B14F-4D97-AF65-F5344CB8AC3E}">
        <p14:creationId xmlns:p14="http://schemas.microsoft.com/office/powerpoint/2010/main" val="421925363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OpenAccessBook.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34783" y="0"/>
            <a:ext cx="6782547" cy="5972718"/>
          </a:xfrm>
          <a:prstGeom prst="rect">
            <a:avLst/>
          </a:prstGeom>
        </p:spPr>
      </p:pic>
      <p:sp>
        <p:nvSpPr>
          <p:cNvPr id="5" name="TextBox 4"/>
          <p:cNvSpPr txBox="1"/>
          <p:nvPr/>
        </p:nvSpPr>
        <p:spPr>
          <a:xfrm>
            <a:off x="0" y="6122614"/>
            <a:ext cx="6826579" cy="646331"/>
          </a:xfrm>
          <a:prstGeom prst="rect">
            <a:avLst/>
          </a:prstGeom>
          <a:noFill/>
        </p:spPr>
        <p:txBody>
          <a:bodyPr wrap="square" rtlCol="0">
            <a:spAutoFit/>
          </a:bodyPr>
          <a:lstStyle/>
          <a:p>
            <a:r>
              <a:rPr lang="en-US" dirty="0" smtClean="0">
                <a:solidFill>
                  <a:srgbClr val="D9D9D9"/>
                </a:solidFill>
                <a:latin typeface="Avenir Next Demi Bold"/>
                <a:cs typeface="Avenir Next Demi Bold"/>
              </a:rPr>
              <a:t>Suber, P. (2012) Open Access. Cambridge, Mass: MIT Press</a:t>
            </a:r>
          </a:p>
          <a:p>
            <a:r>
              <a:rPr lang="en-US" dirty="0">
                <a:solidFill>
                  <a:srgbClr val="D9D9D9"/>
                </a:solidFill>
                <a:latin typeface="Avenir Next Demi Bold"/>
                <a:cs typeface="Avenir Next Demi Bold"/>
              </a:rPr>
              <a:t> http://mitpress.mit.edu/books/open-access</a:t>
            </a:r>
          </a:p>
        </p:txBody>
      </p:sp>
    </p:spTree>
    <p:extLst>
      <p:ext uri="{BB962C8B-B14F-4D97-AF65-F5344CB8AC3E}">
        <p14:creationId xmlns:p14="http://schemas.microsoft.com/office/powerpoint/2010/main" val="329688462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FFFFFF"/>
                </a:solidFill>
                <a:latin typeface="Avenir Next Demi Bold"/>
                <a:cs typeface="Avenir Next Demi Bold"/>
              </a:rPr>
              <a:t>Enthusiastic pragmatists</a:t>
            </a:r>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solidFill>
                  <a:srgbClr val="FFFFFF"/>
                </a:solidFill>
                <a:latin typeface="Avenir Medium Oblique"/>
                <a:cs typeface="Avenir Medium Oblique"/>
              </a:rPr>
              <a:t>“Information </a:t>
            </a:r>
            <a:r>
              <a:rPr lang="en-US" dirty="0">
                <a:solidFill>
                  <a:srgbClr val="FFFFFF"/>
                </a:solidFill>
                <a:latin typeface="Avenir Medium Oblique"/>
                <a:cs typeface="Avenir Medium Oblique"/>
              </a:rPr>
              <a:t>dissemination is critical to generating new research ideas</a:t>
            </a:r>
            <a:r>
              <a:rPr lang="en-US" dirty="0" smtClean="0">
                <a:solidFill>
                  <a:srgbClr val="FFFFFF"/>
                </a:solidFill>
                <a:latin typeface="Avenir Medium Oblique"/>
                <a:cs typeface="Avenir Medium Oblique"/>
              </a:rPr>
              <a:t>.”</a:t>
            </a:r>
          </a:p>
          <a:p>
            <a:pPr marL="0" indent="0">
              <a:buNone/>
            </a:pPr>
            <a:endParaRPr lang="en-US" dirty="0">
              <a:solidFill>
                <a:srgbClr val="FFFFFF"/>
              </a:solidFill>
              <a:latin typeface="Avenir Medium Oblique"/>
              <a:cs typeface="Avenir Medium Oblique"/>
            </a:endParaRPr>
          </a:p>
          <a:p>
            <a:pPr marL="0" indent="0">
              <a:buNone/>
            </a:pPr>
            <a:r>
              <a:rPr lang="en-US" dirty="0" smtClean="0">
                <a:solidFill>
                  <a:srgbClr val="FFFFFF"/>
                </a:solidFill>
                <a:latin typeface="Avenir Medium Oblique"/>
                <a:cs typeface="Avenir Medium Oblique"/>
              </a:rPr>
              <a:t>“Citations </a:t>
            </a:r>
            <a:r>
              <a:rPr lang="en-US" dirty="0">
                <a:solidFill>
                  <a:srgbClr val="FFFFFF"/>
                </a:solidFill>
                <a:latin typeface="Avenir Medium Oblique"/>
                <a:cs typeface="Avenir Medium Oblique"/>
              </a:rPr>
              <a:t>from work are important in determining the impact of my work for others... so access is extremely important to promote this aspect of academic work</a:t>
            </a:r>
            <a:r>
              <a:rPr lang="en-US" dirty="0" smtClean="0">
                <a:solidFill>
                  <a:srgbClr val="FFFFFF"/>
                </a:solidFill>
                <a:latin typeface="Avenir Medium Oblique"/>
                <a:cs typeface="Avenir Medium Oblique"/>
              </a:rPr>
              <a:t>.”</a:t>
            </a:r>
          </a:p>
          <a:p>
            <a:pPr marL="0" indent="0">
              <a:buNone/>
            </a:pPr>
            <a:endParaRPr lang="en-US" dirty="0">
              <a:solidFill>
                <a:srgbClr val="FFFFFF"/>
              </a:solidFill>
              <a:latin typeface="Avenir Medium Oblique"/>
              <a:cs typeface="Avenir Medium Oblique"/>
            </a:endParaRPr>
          </a:p>
          <a:p>
            <a:pPr marL="0" indent="0">
              <a:buNone/>
            </a:pPr>
            <a:r>
              <a:rPr lang="en-US" dirty="0" smtClean="0">
                <a:solidFill>
                  <a:srgbClr val="FFFFFF"/>
                </a:solidFill>
                <a:latin typeface="Avenir Medium Oblique"/>
                <a:cs typeface="Avenir Medium Oblique"/>
              </a:rPr>
              <a:t>“I </a:t>
            </a:r>
            <a:r>
              <a:rPr lang="en-US" dirty="0">
                <a:solidFill>
                  <a:srgbClr val="FFFFFF"/>
                </a:solidFill>
                <a:latin typeface="Avenir Medium Oblique"/>
                <a:cs typeface="Avenir Medium Oblique"/>
              </a:rPr>
              <a:t>don’t' have much grant money to pay for publishing fees and will likely choose to publish in journals with small fees or no fees at all</a:t>
            </a:r>
            <a:r>
              <a:rPr lang="en-US" dirty="0" smtClean="0">
                <a:solidFill>
                  <a:srgbClr val="FFFFFF"/>
                </a:solidFill>
                <a:latin typeface="Avenir Medium Oblique"/>
                <a:cs typeface="Avenir Medium Oblique"/>
              </a:rPr>
              <a:t>.”</a:t>
            </a:r>
            <a:endParaRPr lang="en-US" dirty="0">
              <a:solidFill>
                <a:srgbClr val="FFFFFF"/>
              </a:solidFill>
              <a:latin typeface="Avenir Medium Oblique"/>
              <a:cs typeface="Avenir Medium Oblique"/>
            </a:endParaRPr>
          </a:p>
        </p:txBody>
      </p:sp>
    </p:spTree>
    <p:extLst>
      <p:ext uri="{BB962C8B-B14F-4D97-AF65-F5344CB8AC3E}">
        <p14:creationId xmlns:p14="http://schemas.microsoft.com/office/powerpoint/2010/main" val="473287095"/>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FFFFFF"/>
                </a:solidFill>
                <a:latin typeface="Avenir Next Demi Bold"/>
                <a:cs typeface="Avenir Next Demi Bold"/>
              </a:rPr>
              <a:t>Evangelists</a:t>
            </a:r>
          </a:p>
        </p:txBody>
      </p:sp>
      <p:sp>
        <p:nvSpPr>
          <p:cNvPr id="3" name="Content Placeholder 2"/>
          <p:cNvSpPr>
            <a:spLocks noGrp="1"/>
          </p:cNvSpPr>
          <p:nvPr>
            <p:ph idx="1"/>
          </p:nvPr>
        </p:nvSpPr>
        <p:spPr/>
        <p:txBody>
          <a:bodyPr>
            <a:normAutofit fontScale="85000" lnSpcReduction="20000"/>
          </a:bodyPr>
          <a:lstStyle/>
          <a:p>
            <a:r>
              <a:rPr lang="en-US" dirty="0" smtClean="0">
                <a:solidFill>
                  <a:srgbClr val="FFFFFF"/>
                </a:solidFill>
                <a:latin typeface="Avenir Medium"/>
                <a:cs typeface="Avenir Medium"/>
              </a:rPr>
              <a:t>Open access is </a:t>
            </a:r>
            <a:r>
              <a:rPr lang="en-US" dirty="0">
                <a:solidFill>
                  <a:srgbClr val="FFFFFF"/>
                </a:solidFill>
                <a:latin typeface="Avenir Medium"/>
                <a:cs typeface="Avenir Medium"/>
              </a:rPr>
              <a:t>a wonderful </a:t>
            </a:r>
            <a:r>
              <a:rPr lang="en-US" dirty="0" smtClean="0">
                <a:solidFill>
                  <a:srgbClr val="FFFFFF"/>
                </a:solidFill>
                <a:latin typeface="Avenir Medium"/>
                <a:cs typeface="Avenir Medium"/>
              </a:rPr>
              <a:t>development</a:t>
            </a:r>
          </a:p>
          <a:p>
            <a:r>
              <a:rPr lang="en-US" dirty="0" smtClean="0">
                <a:solidFill>
                  <a:srgbClr val="FFFFFF"/>
                </a:solidFill>
                <a:latin typeface="Avenir Medium"/>
                <a:cs typeface="Avenir Medium"/>
              </a:rPr>
              <a:t>Information </a:t>
            </a:r>
            <a:r>
              <a:rPr lang="en-US" dirty="0">
                <a:solidFill>
                  <a:srgbClr val="FFFFFF"/>
                </a:solidFill>
                <a:latin typeface="Avenir Medium"/>
                <a:cs typeface="Avenir Medium"/>
              </a:rPr>
              <a:t>should be widely and freely </a:t>
            </a:r>
            <a:r>
              <a:rPr lang="en-US" dirty="0" smtClean="0">
                <a:solidFill>
                  <a:srgbClr val="FFFFFF"/>
                </a:solidFill>
                <a:latin typeface="Avenir Medium"/>
                <a:cs typeface="Avenir Medium"/>
              </a:rPr>
              <a:t>available</a:t>
            </a:r>
          </a:p>
          <a:p>
            <a:pPr lvl="1"/>
            <a:r>
              <a:rPr lang="en-US" dirty="0">
                <a:solidFill>
                  <a:srgbClr val="FFFFFF"/>
                </a:solidFill>
                <a:latin typeface="Avenir Medium"/>
                <a:cs typeface="Avenir Medium"/>
              </a:rPr>
              <a:t>Faster access to cutting edge research increases the potential for innovation </a:t>
            </a:r>
            <a:endParaRPr lang="en-US" dirty="0" smtClean="0">
              <a:solidFill>
                <a:srgbClr val="FFFFFF"/>
              </a:solidFill>
              <a:latin typeface="Avenir Medium"/>
              <a:cs typeface="Avenir Medium"/>
            </a:endParaRPr>
          </a:p>
          <a:p>
            <a:pPr lvl="1"/>
            <a:r>
              <a:rPr lang="en-US" dirty="0" smtClean="0">
                <a:solidFill>
                  <a:srgbClr val="FFFFFF"/>
                </a:solidFill>
                <a:latin typeface="Avenir Medium"/>
                <a:cs typeface="Avenir Medium"/>
              </a:rPr>
              <a:t>More </a:t>
            </a:r>
            <a:r>
              <a:rPr lang="en-US" dirty="0">
                <a:solidFill>
                  <a:srgbClr val="FFFFFF"/>
                </a:solidFill>
                <a:latin typeface="Avenir Medium"/>
                <a:cs typeface="Avenir Medium"/>
              </a:rPr>
              <a:t>people </a:t>
            </a:r>
            <a:r>
              <a:rPr lang="en-US" dirty="0" smtClean="0">
                <a:solidFill>
                  <a:srgbClr val="FFFFFF"/>
                </a:solidFill>
                <a:latin typeface="Avenir Medium"/>
                <a:cs typeface="Avenir Medium"/>
              </a:rPr>
              <a:t>read </a:t>
            </a:r>
            <a:r>
              <a:rPr lang="en-US" dirty="0">
                <a:solidFill>
                  <a:srgbClr val="FFFFFF"/>
                </a:solidFill>
                <a:latin typeface="Avenir Medium"/>
                <a:cs typeface="Avenir Medium"/>
              </a:rPr>
              <a:t>and cite </a:t>
            </a:r>
            <a:r>
              <a:rPr lang="en-US" dirty="0" smtClean="0">
                <a:solidFill>
                  <a:srgbClr val="FFFFFF"/>
                </a:solidFill>
                <a:latin typeface="Avenir Medium"/>
                <a:cs typeface="Avenir Medium"/>
              </a:rPr>
              <a:t>your papers</a:t>
            </a:r>
          </a:p>
          <a:p>
            <a:pPr lvl="1"/>
            <a:r>
              <a:rPr lang="en-US" dirty="0" smtClean="0">
                <a:solidFill>
                  <a:srgbClr val="FFFFFF"/>
                </a:solidFill>
                <a:latin typeface="Avenir Medium"/>
                <a:cs typeface="Avenir Medium"/>
              </a:rPr>
              <a:t>A </a:t>
            </a:r>
            <a:r>
              <a:rPr lang="en-US" dirty="0">
                <a:solidFill>
                  <a:srgbClr val="FFFFFF"/>
                </a:solidFill>
                <a:latin typeface="Avenir Medium"/>
                <a:cs typeface="Avenir Medium"/>
              </a:rPr>
              <a:t>benefit for </a:t>
            </a:r>
            <a:r>
              <a:rPr lang="en-US" dirty="0" smtClean="0">
                <a:solidFill>
                  <a:srgbClr val="FFFFFF"/>
                </a:solidFill>
                <a:latin typeface="Avenir Medium"/>
                <a:cs typeface="Avenir Medium"/>
              </a:rPr>
              <a:t>teaching (incl. data)</a:t>
            </a:r>
          </a:p>
          <a:p>
            <a:r>
              <a:rPr lang="en-US" dirty="0" smtClean="0">
                <a:solidFill>
                  <a:srgbClr val="FFFFFF"/>
                </a:solidFill>
                <a:latin typeface="Avenir Medium"/>
                <a:cs typeface="Avenir Medium"/>
              </a:rPr>
              <a:t>No </a:t>
            </a:r>
            <a:r>
              <a:rPr lang="en-US" dirty="0">
                <a:solidFill>
                  <a:srgbClr val="FFFFFF"/>
                </a:solidFill>
                <a:latin typeface="Avenir Medium"/>
                <a:cs typeface="Avenir Medium"/>
              </a:rPr>
              <a:t>significant difference in reputation between subscription and open access </a:t>
            </a:r>
            <a:r>
              <a:rPr lang="en-US" dirty="0" smtClean="0">
                <a:solidFill>
                  <a:srgbClr val="FFFFFF"/>
                </a:solidFill>
                <a:latin typeface="Avenir Medium"/>
                <a:cs typeface="Avenir Medium"/>
              </a:rPr>
              <a:t>journals</a:t>
            </a:r>
          </a:p>
          <a:p>
            <a:r>
              <a:rPr lang="en-US" dirty="0" smtClean="0">
                <a:solidFill>
                  <a:srgbClr val="FFFFFF"/>
                </a:solidFill>
                <a:latin typeface="Avenir Medium"/>
                <a:cs typeface="Avenir Medium"/>
              </a:rPr>
              <a:t>Open </a:t>
            </a:r>
            <a:r>
              <a:rPr lang="en-US" dirty="0">
                <a:solidFill>
                  <a:srgbClr val="FFFFFF"/>
                </a:solidFill>
                <a:latin typeface="Avenir Medium"/>
                <a:cs typeface="Avenir Medium"/>
              </a:rPr>
              <a:t>access </a:t>
            </a:r>
            <a:r>
              <a:rPr lang="en-US" dirty="0" smtClean="0">
                <a:solidFill>
                  <a:srgbClr val="FFFFFF"/>
                </a:solidFill>
                <a:latin typeface="Avenir Medium"/>
                <a:cs typeface="Avenir Medium"/>
              </a:rPr>
              <a:t>beneficial </a:t>
            </a:r>
            <a:r>
              <a:rPr lang="en-US" dirty="0">
                <a:solidFill>
                  <a:srgbClr val="FFFFFF"/>
                </a:solidFill>
                <a:latin typeface="Avenir Medium"/>
                <a:cs typeface="Avenir Medium"/>
              </a:rPr>
              <a:t>to authors as well as </a:t>
            </a:r>
            <a:r>
              <a:rPr lang="en-US" dirty="0" smtClean="0">
                <a:solidFill>
                  <a:srgbClr val="FFFFFF"/>
                </a:solidFill>
                <a:latin typeface="Avenir Medium"/>
                <a:cs typeface="Avenir Medium"/>
              </a:rPr>
              <a:t>readers</a:t>
            </a:r>
          </a:p>
          <a:p>
            <a:r>
              <a:rPr lang="en-US" dirty="0" smtClean="0">
                <a:solidFill>
                  <a:srgbClr val="FFFFFF"/>
                </a:solidFill>
                <a:latin typeface="Avenir Medium"/>
                <a:cs typeface="Avenir Medium"/>
              </a:rPr>
              <a:t>Feel </a:t>
            </a:r>
            <a:r>
              <a:rPr lang="en-US" dirty="0">
                <a:solidFill>
                  <a:srgbClr val="FFFFFF"/>
                </a:solidFill>
                <a:latin typeface="Avenir Medium"/>
                <a:cs typeface="Avenir Medium"/>
              </a:rPr>
              <a:t>frustrated by commercial publishers' inability to adopt an open access </a:t>
            </a:r>
            <a:r>
              <a:rPr lang="en-US" dirty="0" smtClean="0">
                <a:solidFill>
                  <a:srgbClr val="FFFFFF"/>
                </a:solidFill>
                <a:latin typeface="Avenir Medium"/>
                <a:cs typeface="Avenir Medium"/>
              </a:rPr>
              <a:t>model</a:t>
            </a:r>
            <a:endParaRPr lang="en-GB" dirty="0">
              <a:solidFill>
                <a:srgbClr val="FFFFFF"/>
              </a:solidFill>
              <a:latin typeface="Avenir Medium"/>
              <a:cs typeface="Avenir Medium"/>
            </a:endParaRPr>
          </a:p>
        </p:txBody>
      </p:sp>
    </p:spTree>
    <p:extLst>
      <p:ext uri="{BB962C8B-B14F-4D97-AF65-F5344CB8AC3E}">
        <p14:creationId xmlns:p14="http://schemas.microsoft.com/office/powerpoint/2010/main" val="1940546732"/>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FFFFFF"/>
                </a:solidFill>
                <a:latin typeface="Avenir Next Demi Bold"/>
                <a:cs typeface="Avenir Next Demi Bold"/>
              </a:rPr>
              <a:t>Evangelists</a:t>
            </a:r>
          </a:p>
        </p:txBody>
      </p:sp>
      <p:sp>
        <p:nvSpPr>
          <p:cNvPr id="3" name="Content Placeholder 2"/>
          <p:cNvSpPr>
            <a:spLocks noGrp="1"/>
          </p:cNvSpPr>
          <p:nvPr>
            <p:ph idx="1"/>
          </p:nvPr>
        </p:nvSpPr>
        <p:spPr/>
        <p:txBody>
          <a:bodyPr>
            <a:normAutofit fontScale="70000" lnSpcReduction="20000"/>
          </a:bodyPr>
          <a:lstStyle/>
          <a:p>
            <a:pPr marL="0" indent="0">
              <a:buNone/>
            </a:pPr>
            <a:r>
              <a:rPr lang="en-US" dirty="0" smtClean="0">
                <a:solidFill>
                  <a:srgbClr val="FFFFFF"/>
                </a:solidFill>
                <a:latin typeface="Avenir Medium Oblique"/>
                <a:cs typeface="Avenir Medium Oblique"/>
              </a:rPr>
              <a:t>“The </a:t>
            </a:r>
            <a:r>
              <a:rPr lang="en-US" dirty="0">
                <a:solidFill>
                  <a:srgbClr val="FFFFFF"/>
                </a:solidFill>
                <a:latin typeface="Avenir Medium Oblique"/>
                <a:cs typeface="Avenir Medium Oblique"/>
              </a:rPr>
              <a:t>current system limits a large portion of research to only those that can either afford it or have affiliations to get it</a:t>
            </a:r>
            <a:r>
              <a:rPr lang="en-US" dirty="0" smtClean="0">
                <a:solidFill>
                  <a:srgbClr val="FFFFFF"/>
                </a:solidFill>
                <a:latin typeface="Avenir Medium Oblique"/>
                <a:cs typeface="Avenir Medium Oblique"/>
              </a:rPr>
              <a:t>.”</a:t>
            </a:r>
            <a:endParaRPr lang="en-US" dirty="0">
              <a:solidFill>
                <a:srgbClr val="FFFFFF"/>
              </a:solidFill>
              <a:latin typeface="Avenir Medium Oblique"/>
              <a:cs typeface="Avenir Medium Oblique"/>
            </a:endParaRPr>
          </a:p>
          <a:p>
            <a:pPr marL="0" indent="0">
              <a:buNone/>
            </a:pPr>
            <a:r>
              <a:rPr lang="en-US" dirty="0" smtClean="0">
                <a:solidFill>
                  <a:srgbClr val="FFFFFF"/>
                </a:solidFill>
                <a:latin typeface="Avenir Medium Oblique"/>
                <a:cs typeface="Avenir Medium Oblique"/>
              </a:rPr>
              <a:t>“[…] most </a:t>
            </a:r>
            <a:r>
              <a:rPr lang="en-US" dirty="0">
                <a:solidFill>
                  <a:srgbClr val="FFFFFF"/>
                </a:solidFill>
                <a:latin typeface="Avenir Medium Oblique"/>
                <a:cs typeface="Avenir Medium Oblique"/>
              </a:rPr>
              <a:t>of the world has been left out. Why, when there are opportunities to set this aright, can we justify restricting access to our work</a:t>
            </a:r>
            <a:r>
              <a:rPr lang="en-US" dirty="0" smtClean="0">
                <a:solidFill>
                  <a:srgbClr val="FFFFFF"/>
                </a:solidFill>
                <a:latin typeface="Avenir Medium Oblique"/>
                <a:cs typeface="Avenir Medium Oblique"/>
              </a:rPr>
              <a:t>?”</a:t>
            </a:r>
          </a:p>
          <a:p>
            <a:pPr marL="0" indent="0">
              <a:buNone/>
            </a:pPr>
            <a:endParaRPr lang="en-US" dirty="0" smtClean="0">
              <a:solidFill>
                <a:srgbClr val="FFFFFF"/>
              </a:solidFill>
              <a:latin typeface="Avenir Medium Oblique"/>
              <a:cs typeface="Avenir Medium Oblique"/>
            </a:endParaRPr>
          </a:p>
          <a:p>
            <a:pPr marL="0" indent="0">
              <a:buNone/>
            </a:pPr>
            <a:r>
              <a:rPr lang="en-US" dirty="0" smtClean="0">
                <a:solidFill>
                  <a:srgbClr val="FFFFFF"/>
                </a:solidFill>
                <a:latin typeface="Avenir Medium Oblique"/>
                <a:cs typeface="Avenir Medium Oblique"/>
              </a:rPr>
              <a:t>“The </a:t>
            </a:r>
            <a:r>
              <a:rPr lang="en-US" dirty="0">
                <a:solidFill>
                  <a:srgbClr val="FFFFFF"/>
                </a:solidFill>
                <a:latin typeface="Avenir Medium Oblique"/>
                <a:cs typeface="Avenir Medium Oblique"/>
              </a:rPr>
              <a:t>more heads working with more ideas has been a worthy goal of science for hundreds of years. Openness is part of the bedrock of </a:t>
            </a:r>
            <a:r>
              <a:rPr lang="en-US" dirty="0" smtClean="0">
                <a:solidFill>
                  <a:srgbClr val="FFFFFF"/>
                </a:solidFill>
                <a:latin typeface="Avenir Medium Oblique"/>
                <a:cs typeface="Avenir Medium Oblique"/>
              </a:rPr>
              <a:t>science.”</a:t>
            </a:r>
          </a:p>
          <a:p>
            <a:pPr marL="0" indent="0">
              <a:buNone/>
            </a:pPr>
            <a:endParaRPr lang="en-US" dirty="0" smtClean="0">
              <a:solidFill>
                <a:srgbClr val="FFFFFF"/>
              </a:solidFill>
              <a:latin typeface="Avenir Medium Oblique"/>
              <a:cs typeface="Avenir Medium Oblique"/>
            </a:endParaRPr>
          </a:p>
          <a:p>
            <a:pPr marL="0" indent="0">
              <a:buNone/>
            </a:pPr>
            <a:r>
              <a:rPr lang="en-US" dirty="0" smtClean="0">
                <a:solidFill>
                  <a:srgbClr val="FFFFFF"/>
                </a:solidFill>
                <a:latin typeface="Avenir Medium Oblique"/>
                <a:cs typeface="Avenir Medium Oblique"/>
              </a:rPr>
              <a:t>“The </a:t>
            </a:r>
            <a:r>
              <a:rPr lang="en-US" dirty="0">
                <a:solidFill>
                  <a:srgbClr val="FFFFFF"/>
                </a:solidFill>
                <a:latin typeface="Avenir Medium Oblique"/>
                <a:cs typeface="Avenir Medium Oblique"/>
              </a:rPr>
              <a:t>environment I work in teaches virtually.  We limit the amount of paid for resources and strive to use all OER for the specific purpose of being able to share our courses and the content we have created.  Open access is vital to this </a:t>
            </a:r>
            <a:r>
              <a:rPr lang="en-US" dirty="0" smtClean="0">
                <a:solidFill>
                  <a:srgbClr val="FFFFFF"/>
                </a:solidFill>
                <a:latin typeface="Avenir Medium Oblique"/>
                <a:cs typeface="Avenir Medium Oblique"/>
              </a:rPr>
              <a:t>function.”</a:t>
            </a:r>
            <a:endParaRPr lang="en-US" dirty="0">
              <a:solidFill>
                <a:srgbClr val="FFFFFF"/>
              </a:solidFill>
              <a:latin typeface="Avenir Medium Oblique"/>
              <a:cs typeface="Avenir Medium Oblique"/>
            </a:endParaRPr>
          </a:p>
          <a:p>
            <a:pPr marL="0" indent="0">
              <a:buNone/>
            </a:pPr>
            <a:endParaRPr lang="en-GB" dirty="0"/>
          </a:p>
        </p:txBody>
      </p:sp>
    </p:spTree>
    <p:extLst>
      <p:ext uri="{BB962C8B-B14F-4D97-AF65-F5344CB8AC3E}">
        <p14:creationId xmlns:p14="http://schemas.microsoft.com/office/powerpoint/2010/main" val="3669645945"/>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FFFFFF"/>
                </a:solidFill>
                <a:latin typeface="Avenir Next Demi Bold"/>
                <a:cs typeface="Avenir Next Demi Bold"/>
              </a:rPr>
              <a:t>Evangelists</a:t>
            </a:r>
          </a:p>
        </p:txBody>
      </p:sp>
      <p:sp>
        <p:nvSpPr>
          <p:cNvPr id="3" name="Content Placeholder 2"/>
          <p:cNvSpPr>
            <a:spLocks noGrp="1"/>
          </p:cNvSpPr>
          <p:nvPr>
            <p:ph idx="1"/>
          </p:nvPr>
        </p:nvSpPr>
        <p:spPr/>
        <p:txBody>
          <a:bodyPr>
            <a:noAutofit/>
          </a:bodyPr>
          <a:lstStyle/>
          <a:p>
            <a:pPr marL="0" indent="0">
              <a:buNone/>
            </a:pPr>
            <a:r>
              <a:rPr lang="en-US" dirty="0" smtClean="0">
                <a:solidFill>
                  <a:srgbClr val="FFFFFF"/>
                </a:solidFill>
                <a:latin typeface="Avenir Medium Oblique"/>
                <a:cs typeface="Avenir Medium Oblique"/>
              </a:rPr>
              <a:t>Open comment:</a:t>
            </a:r>
          </a:p>
          <a:p>
            <a:pPr marL="400050" lvl="1" indent="0">
              <a:buNone/>
            </a:pPr>
            <a:r>
              <a:rPr lang="en-US" dirty="0" smtClean="0">
                <a:solidFill>
                  <a:srgbClr val="FFFFFF"/>
                </a:solidFill>
                <a:latin typeface="Avenir Medium Oblique"/>
                <a:cs typeface="Avenir Medium Oblique"/>
              </a:rPr>
              <a:t>“</a:t>
            </a:r>
            <a:r>
              <a:rPr lang="en-US" dirty="0">
                <a:solidFill>
                  <a:srgbClr val="FFFFFF"/>
                </a:solidFill>
                <a:latin typeface="Avenir Medium Oblique"/>
                <a:cs typeface="Avenir Medium Oblique"/>
              </a:rPr>
              <a:t>As all groups, we (Q methodologists) need to share our research with other scholars.  Once they see what we are doing and how Q methodology is the most powerful research tool available to them, our intellectual community will grow.  Our body of knowledge will expand.  Don't hide your research away for a few bucks.  Give it away, give it away, give it away now.”</a:t>
            </a:r>
            <a:endParaRPr lang="en-GB" dirty="0">
              <a:solidFill>
                <a:srgbClr val="FFFFFF"/>
              </a:solidFill>
              <a:latin typeface="Avenir Medium Oblique"/>
              <a:cs typeface="Avenir Medium Oblique"/>
            </a:endParaRPr>
          </a:p>
        </p:txBody>
      </p:sp>
    </p:spTree>
    <p:extLst>
      <p:ext uri="{BB962C8B-B14F-4D97-AF65-F5344CB8AC3E}">
        <p14:creationId xmlns:p14="http://schemas.microsoft.com/office/powerpoint/2010/main" val="1209200385"/>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val 8"/>
          <p:cNvSpPr/>
          <p:nvPr/>
        </p:nvSpPr>
        <p:spPr>
          <a:xfrm>
            <a:off x="3525128" y="4068414"/>
            <a:ext cx="1245704" cy="556591"/>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8" name="Oval 7"/>
          <p:cNvSpPr/>
          <p:nvPr/>
        </p:nvSpPr>
        <p:spPr>
          <a:xfrm>
            <a:off x="5241260" y="3478698"/>
            <a:ext cx="1245704" cy="556591"/>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7" name="Oval 6"/>
          <p:cNvSpPr/>
          <p:nvPr/>
        </p:nvSpPr>
        <p:spPr>
          <a:xfrm>
            <a:off x="7010400" y="3472070"/>
            <a:ext cx="1245704" cy="556591"/>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4" name="Title 3"/>
          <p:cNvSpPr>
            <a:spLocks noGrp="1"/>
          </p:cNvSpPr>
          <p:nvPr>
            <p:ph type="title"/>
          </p:nvPr>
        </p:nvSpPr>
        <p:spPr>
          <a:xfrm>
            <a:off x="0" y="274638"/>
            <a:ext cx="9144000" cy="1143000"/>
          </a:xfrm>
        </p:spPr>
        <p:txBody>
          <a:bodyPr/>
          <a:lstStyle/>
          <a:p>
            <a:r>
              <a:rPr lang="en-GB" dirty="0">
                <a:solidFill>
                  <a:srgbClr val="FFFFFF"/>
                </a:solidFill>
                <a:latin typeface="Avenir Next Demi Bold"/>
                <a:cs typeface="Avenir Next Demi Bold"/>
              </a:rPr>
              <a:t>Comparing to Waller et al (2013)</a:t>
            </a:r>
          </a:p>
        </p:txBody>
      </p:sp>
      <p:graphicFrame>
        <p:nvGraphicFramePr>
          <p:cNvPr id="6" name="Table 5"/>
          <p:cNvGraphicFramePr>
            <a:graphicFrameLocks noGrp="1"/>
          </p:cNvGraphicFramePr>
          <p:nvPr>
            <p:extLst>
              <p:ext uri="{D42A27DB-BD31-4B8C-83A1-F6EECF244321}">
                <p14:modId xmlns:p14="http://schemas.microsoft.com/office/powerpoint/2010/main" val="2561736273"/>
              </p:ext>
            </p:extLst>
          </p:nvPr>
        </p:nvGraphicFramePr>
        <p:xfrm>
          <a:off x="649357" y="2226538"/>
          <a:ext cx="7818781" cy="3032760"/>
        </p:xfrm>
        <a:graphic>
          <a:graphicData uri="http://schemas.openxmlformats.org/drawingml/2006/table">
            <a:tbl>
              <a:tblPr firstRow="1" firstCol="1" bandRow="1"/>
              <a:tblGrid>
                <a:gridCol w="2589872"/>
                <a:gridCol w="1741799"/>
                <a:gridCol w="1743555"/>
                <a:gridCol w="1743555"/>
              </a:tblGrid>
              <a:tr h="0">
                <a:tc>
                  <a:txBody>
                    <a:bodyPr/>
                    <a:lstStyle/>
                    <a:p>
                      <a:pPr>
                        <a:lnSpc>
                          <a:spcPct val="150000"/>
                        </a:lnSpc>
                        <a:spcAft>
                          <a:spcPts val="0"/>
                        </a:spcAft>
                      </a:pPr>
                      <a:r>
                        <a:rPr lang="en-US" sz="2400" dirty="0">
                          <a:solidFill>
                            <a:srgbClr val="FFFFFF"/>
                          </a:solidFill>
                          <a:effectLst/>
                          <a:latin typeface="Calibri"/>
                          <a:ea typeface="Times New Roman"/>
                          <a:cs typeface="TimesNewRomanPSMT"/>
                        </a:rPr>
                        <a:t> </a:t>
                      </a:r>
                      <a:endParaRPr lang="nl-NL" sz="2400" dirty="0">
                        <a:solidFill>
                          <a:srgbClr val="FFFFFF"/>
                        </a:solidFill>
                        <a:effectLst/>
                        <a:latin typeface="Calibri"/>
                        <a:ea typeface="Times New Roman"/>
                        <a:cs typeface="TimesNewRomanPSMT"/>
                      </a:endParaRPr>
                    </a:p>
                  </a:txBody>
                  <a:tcPr marL="36195" marR="36195"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dirty="0">
                          <a:solidFill>
                            <a:srgbClr val="FFFFFF"/>
                          </a:solidFill>
                          <a:effectLst/>
                          <a:latin typeface="Calibri"/>
                          <a:ea typeface="Times New Roman"/>
                          <a:cs typeface="TimesNewRomanPSMT"/>
                        </a:rPr>
                        <a:t>Reserved pragmatists</a:t>
                      </a:r>
                      <a:endParaRPr lang="nl-NL" sz="2400" dirty="0">
                        <a:solidFill>
                          <a:srgbClr val="FFFFFF"/>
                        </a:solidFill>
                        <a:effectLst/>
                        <a:latin typeface="Calibri"/>
                        <a:ea typeface="Times New Roman"/>
                        <a:cs typeface="TimesNewRomanPSMT"/>
                      </a:endParaRPr>
                    </a:p>
                  </a:txBody>
                  <a:tcPr marL="36195" marR="36195"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dirty="0" smtClean="0">
                          <a:solidFill>
                            <a:srgbClr val="FFFFFF"/>
                          </a:solidFill>
                          <a:effectLst/>
                          <a:latin typeface="Calibri"/>
                          <a:ea typeface="Times New Roman"/>
                          <a:cs typeface="TimesNewRomanPSMT"/>
                        </a:rPr>
                        <a:t>Enthusiastic </a:t>
                      </a:r>
                      <a:r>
                        <a:rPr lang="en-US" sz="2400" dirty="0">
                          <a:solidFill>
                            <a:srgbClr val="FFFFFF"/>
                          </a:solidFill>
                          <a:effectLst/>
                          <a:latin typeface="Calibri"/>
                          <a:ea typeface="Times New Roman"/>
                          <a:cs typeface="TimesNewRomanPSMT"/>
                        </a:rPr>
                        <a:t>pragmatists</a:t>
                      </a:r>
                      <a:endParaRPr lang="nl-NL" sz="2400" dirty="0">
                        <a:solidFill>
                          <a:srgbClr val="FFFFFF"/>
                        </a:solidFill>
                        <a:effectLst/>
                        <a:latin typeface="Calibri"/>
                        <a:ea typeface="Times New Roman"/>
                        <a:cs typeface="TimesNewRomanPSMT"/>
                      </a:endParaRPr>
                    </a:p>
                  </a:txBody>
                  <a:tcPr marL="36195" marR="36195"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dirty="0">
                          <a:solidFill>
                            <a:srgbClr val="FFFFFF"/>
                          </a:solidFill>
                          <a:effectLst/>
                          <a:latin typeface="Calibri"/>
                          <a:ea typeface="Times New Roman"/>
                          <a:cs typeface="TimesNewRomanPSMT"/>
                        </a:rPr>
                        <a:t>Evangelists</a:t>
                      </a:r>
                      <a:endParaRPr lang="nl-NL" sz="2400" dirty="0">
                        <a:solidFill>
                          <a:srgbClr val="FFFFFF"/>
                        </a:solidFill>
                        <a:effectLst/>
                        <a:latin typeface="Calibri"/>
                        <a:ea typeface="Times New Roman"/>
                        <a:cs typeface="TimesNewRomanPSMT"/>
                      </a:endParaRPr>
                    </a:p>
                  </a:txBody>
                  <a:tcPr marL="36195" marR="36195"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50000"/>
                        </a:lnSpc>
                        <a:spcAft>
                          <a:spcPts val="0"/>
                        </a:spcAft>
                      </a:pPr>
                      <a:r>
                        <a:rPr lang="en-US" sz="2400" dirty="0">
                          <a:solidFill>
                            <a:srgbClr val="FFFFFF"/>
                          </a:solidFill>
                          <a:effectLst/>
                          <a:latin typeface="Calibri"/>
                          <a:ea typeface="Times New Roman"/>
                          <a:cs typeface="TimesNewRomanPSMT"/>
                        </a:rPr>
                        <a:t>Evangelists</a:t>
                      </a:r>
                      <a:endParaRPr lang="nl-NL" sz="2400" dirty="0">
                        <a:solidFill>
                          <a:srgbClr val="FFFFFF"/>
                        </a:solidFill>
                        <a:effectLst/>
                        <a:latin typeface="Calibri"/>
                        <a:ea typeface="Times New Roman"/>
                        <a:cs typeface="TimesNewRomanPSMT"/>
                      </a:endParaRPr>
                    </a:p>
                  </a:txBody>
                  <a:tcPr marL="36195" marR="36195"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lnSpc>
                          <a:spcPct val="150000"/>
                        </a:lnSpc>
                        <a:spcAft>
                          <a:spcPts val="0"/>
                        </a:spcAft>
                      </a:pPr>
                      <a:r>
                        <a:rPr lang="en-US" sz="2400" dirty="0">
                          <a:solidFill>
                            <a:srgbClr val="FFFFFF"/>
                          </a:solidFill>
                          <a:effectLst/>
                          <a:latin typeface="Calibri"/>
                          <a:ea typeface="Times New Roman"/>
                          <a:cs typeface="TimesNewRomanPSMT"/>
                        </a:rPr>
                        <a:t>.56</a:t>
                      </a:r>
                      <a:endParaRPr lang="nl-NL" sz="2400" dirty="0">
                        <a:solidFill>
                          <a:srgbClr val="FFFFFF"/>
                        </a:solidFill>
                        <a:effectLst/>
                        <a:latin typeface="Calibri"/>
                        <a:ea typeface="Times New Roman"/>
                        <a:cs typeface="TimesNewRomanPSMT"/>
                      </a:endParaRPr>
                    </a:p>
                  </a:txBody>
                  <a:tcPr marL="36195" marR="36195"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lnSpc>
                          <a:spcPct val="150000"/>
                        </a:lnSpc>
                        <a:spcAft>
                          <a:spcPts val="0"/>
                        </a:spcAft>
                      </a:pPr>
                      <a:r>
                        <a:rPr lang="en-US" sz="2400" dirty="0">
                          <a:solidFill>
                            <a:srgbClr val="FFFFFF"/>
                          </a:solidFill>
                          <a:effectLst/>
                          <a:latin typeface="Calibri"/>
                          <a:ea typeface="Times New Roman"/>
                          <a:cs typeface="TimesNewRomanPSMT"/>
                        </a:rPr>
                        <a:t>.75</a:t>
                      </a:r>
                      <a:endParaRPr lang="nl-NL" sz="2400" dirty="0">
                        <a:solidFill>
                          <a:srgbClr val="FFFFFF"/>
                        </a:solidFill>
                        <a:effectLst/>
                        <a:latin typeface="Calibri"/>
                        <a:ea typeface="Times New Roman"/>
                        <a:cs typeface="TimesNewRomanPSMT"/>
                      </a:endParaRPr>
                    </a:p>
                  </a:txBody>
                  <a:tcPr marL="36195" marR="36195"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lnSpc>
                          <a:spcPct val="150000"/>
                        </a:lnSpc>
                        <a:spcAft>
                          <a:spcPts val="0"/>
                        </a:spcAft>
                      </a:pPr>
                      <a:r>
                        <a:rPr lang="en-US" sz="2400" dirty="0">
                          <a:solidFill>
                            <a:srgbClr val="FFFFFF"/>
                          </a:solidFill>
                          <a:effectLst/>
                          <a:latin typeface="Calibri"/>
                          <a:ea typeface="Times New Roman"/>
                          <a:cs typeface="TimesNewRomanPSMT"/>
                        </a:rPr>
                        <a:t>.95</a:t>
                      </a:r>
                      <a:endParaRPr lang="nl-NL" sz="2400" dirty="0">
                        <a:solidFill>
                          <a:srgbClr val="FFFFFF"/>
                        </a:solidFill>
                        <a:effectLst/>
                        <a:latin typeface="Calibri"/>
                        <a:ea typeface="Times New Roman"/>
                        <a:cs typeface="TimesNewRomanPSMT"/>
                      </a:endParaRPr>
                    </a:p>
                  </a:txBody>
                  <a:tcPr marL="36195" marR="36195"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0">
                <a:tc>
                  <a:txBody>
                    <a:bodyPr/>
                    <a:lstStyle/>
                    <a:p>
                      <a:pPr>
                        <a:lnSpc>
                          <a:spcPct val="150000"/>
                        </a:lnSpc>
                        <a:spcAft>
                          <a:spcPts val="0"/>
                        </a:spcAft>
                      </a:pPr>
                      <a:r>
                        <a:rPr lang="en-US" sz="2400" dirty="0">
                          <a:solidFill>
                            <a:srgbClr val="FFFFFF"/>
                          </a:solidFill>
                          <a:effectLst/>
                          <a:latin typeface="Calibri"/>
                          <a:ea typeface="Times New Roman"/>
                          <a:cs typeface="TimesNewRomanPSMT"/>
                        </a:rPr>
                        <a:t>Pragmatists</a:t>
                      </a:r>
                      <a:endParaRPr lang="nl-NL" sz="2400" dirty="0">
                        <a:solidFill>
                          <a:srgbClr val="FFFFFF"/>
                        </a:solidFill>
                        <a:effectLst/>
                        <a:latin typeface="Calibri"/>
                        <a:ea typeface="Times New Roman"/>
                        <a:cs typeface="TimesNewRomanPSMT"/>
                      </a:endParaRPr>
                    </a:p>
                  </a:txBody>
                  <a:tcPr marL="36195" marR="36195"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n-US" sz="2400" dirty="0">
                          <a:solidFill>
                            <a:srgbClr val="FFFFFF"/>
                          </a:solidFill>
                          <a:effectLst/>
                          <a:latin typeface="Calibri"/>
                          <a:ea typeface="Times New Roman"/>
                          <a:cs typeface="TimesNewRomanPSMT"/>
                        </a:rPr>
                        <a:t>.73</a:t>
                      </a:r>
                      <a:endParaRPr lang="nl-NL" sz="2400" dirty="0">
                        <a:solidFill>
                          <a:srgbClr val="FFFFFF"/>
                        </a:solidFill>
                        <a:effectLst/>
                        <a:latin typeface="Calibri"/>
                        <a:ea typeface="Times New Roman"/>
                        <a:cs typeface="TimesNewRomanPSMT"/>
                      </a:endParaRPr>
                    </a:p>
                  </a:txBody>
                  <a:tcPr marL="36195" marR="36195"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n-US" sz="2400" dirty="0">
                          <a:solidFill>
                            <a:srgbClr val="FFFFFF"/>
                          </a:solidFill>
                          <a:effectLst/>
                          <a:latin typeface="Calibri"/>
                          <a:ea typeface="Times New Roman"/>
                          <a:cs typeface="TimesNewRomanPSMT"/>
                        </a:rPr>
                        <a:t>.40</a:t>
                      </a:r>
                      <a:endParaRPr lang="nl-NL" sz="2400" dirty="0">
                        <a:solidFill>
                          <a:srgbClr val="FFFFFF"/>
                        </a:solidFill>
                        <a:effectLst/>
                        <a:latin typeface="Calibri"/>
                        <a:ea typeface="Times New Roman"/>
                        <a:cs typeface="TimesNewRomanPSMT"/>
                      </a:endParaRPr>
                    </a:p>
                  </a:txBody>
                  <a:tcPr marL="36195" marR="36195"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n-US" sz="2400" dirty="0">
                          <a:solidFill>
                            <a:srgbClr val="FFFFFF"/>
                          </a:solidFill>
                          <a:effectLst/>
                          <a:latin typeface="Calibri"/>
                          <a:ea typeface="Times New Roman"/>
                          <a:cs typeface="TimesNewRomanPSMT"/>
                        </a:rPr>
                        <a:t>.46</a:t>
                      </a:r>
                      <a:endParaRPr lang="nl-NL" sz="2400" dirty="0">
                        <a:solidFill>
                          <a:srgbClr val="FFFFFF"/>
                        </a:solidFill>
                        <a:effectLst/>
                        <a:latin typeface="Calibri"/>
                        <a:ea typeface="Times New Roman"/>
                        <a:cs typeface="TimesNewRomanPSMT"/>
                      </a:endParaRPr>
                    </a:p>
                  </a:txBody>
                  <a:tcPr marL="36195" marR="36195"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0">
                <a:tc>
                  <a:txBody>
                    <a:bodyPr/>
                    <a:lstStyle/>
                    <a:p>
                      <a:pPr>
                        <a:lnSpc>
                          <a:spcPct val="150000"/>
                        </a:lnSpc>
                        <a:spcAft>
                          <a:spcPts val="0"/>
                        </a:spcAft>
                      </a:pPr>
                      <a:r>
                        <a:rPr lang="en-US" sz="2400" dirty="0">
                          <a:solidFill>
                            <a:srgbClr val="FFFFFF"/>
                          </a:solidFill>
                          <a:effectLst/>
                          <a:latin typeface="Calibri"/>
                          <a:ea typeface="Times New Roman"/>
                          <a:cs typeface="TimesNewRomanPSMT"/>
                        </a:rPr>
                        <a:t>Traditionalists</a:t>
                      </a:r>
                      <a:endParaRPr lang="nl-NL" sz="2400" dirty="0">
                        <a:solidFill>
                          <a:srgbClr val="FFFFFF"/>
                        </a:solidFill>
                        <a:effectLst/>
                        <a:latin typeface="Calibri"/>
                        <a:ea typeface="Times New Roman"/>
                        <a:cs typeface="TimesNewRomanPSMT"/>
                      </a:endParaRPr>
                    </a:p>
                  </a:txBody>
                  <a:tcPr marL="36195" marR="36195"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dirty="0">
                          <a:solidFill>
                            <a:srgbClr val="FFFFFF"/>
                          </a:solidFill>
                          <a:effectLst/>
                          <a:latin typeface="Calibri"/>
                          <a:ea typeface="Times New Roman"/>
                          <a:cs typeface="TimesNewRomanPSMT"/>
                        </a:rPr>
                        <a:t>.33</a:t>
                      </a:r>
                      <a:endParaRPr lang="nl-NL" sz="2400" dirty="0">
                        <a:solidFill>
                          <a:srgbClr val="FFFFFF"/>
                        </a:solidFill>
                        <a:effectLst/>
                        <a:latin typeface="Calibri"/>
                        <a:ea typeface="Times New Roman"/>
                        <a:cs typeface="TimesNewRomanPSMT"/>
                      </a:endParaRPr>
                    </a:p>
                  </a:txBody>
                  <a:tcPr marL="36195" marR="36195"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dirty="0">
                          <a:solidFill>
                            <a:srgbClr val="FFFFFF"/>
                          </a:solidFill>
                          <a:effectLst/>
                          <a:latin typeface="Calibri"/>
                          <a:ea typeface="Times New Roman"/>
                          <a:cs typeface="TimesNewRomanPSMT"/>
                        </a:rPr>
                        <a:t>.11</a:t>
                      </a:r>
                      <a:endParaRPr lang="nl-NL" sz="2400" dirty="0">
                        <a:solidFill>
                          <a:srgbClr val="FFFFFF"/>
                        </a:solidFill>
                        <a:effectLst/>
                        <a:latin typeface="Calibri"/>
                        <a:ea typeface="Times New Roman"/>
                        <a:cs typeface="TimesNewRomanPSMT"/>
                      </a:endParaRPr>
                    </a:p>
                  </a:txBody>
                  <a:tcPr marL="36195" marR="36195"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dirty="0">
                          <a:solidFill>
                            <a:srgbClr val="FFFFFF"/>
                          </a:solidFill>
                          <a:effectLst/>
                          <a:latin typeface="Calibri"/>
                          <a:ea typeface="Times New Roman"/>
                          <a:cs typeface="TimesNewRomanPSMT"/>
                        </a:rPr>
                        <a:t>.09</a:t>
                      </a:r>
                      <a:endParaRPr lang="nl-NL" sz="2400" dirty="0">
                        <a:solidFill>
                          <a:srgbClr val="FFFFFF"/>
                        </a:solidFill>
                        <a:effectLst/>
                        <a:latin typeface="Calibri"/>
                        <a:ea typeface="Times New Roman"/>
                        <a:cs typeface="TimesNewRomanPSMT"/>
                      </a:endParaRPr>
                    </a:p>
                  </a:txBody>
                  <a:tcPr marL="36195" marR="36195"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675003652"/>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val 8"/>
          <p:cNvSpPr/>
          <p:nvPr/>
        </p:nvSpPr>
        <p:spPr>
          <a:xfrm>
            <a:off x="6065128" y="2442871"/>
            <a:ext cx="1245704" cy="556591"/>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8" name="Oval 7"/>
          <p:cNvSpPr/>
          <p:nvPr/>
        </p:nvSpPr>
        <p:spPr>
          <a:xfrm>
            <a:off x="6065128" y="3013976"/>
            <a:ext cx="1245704" cy="556591"/>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7" name="Oval 6"/>
          <p:cNvSpPr/>
          <p:nvPr/>
        </p:nvSpPr>
        <p:spPr>
          <a:xfrm>
            <a:off x="7222434" y="3660813"/>
            <a:ext cx="1245704" cy="556591"/>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4" name="Title 3"/>
          <p:cNvSpPr>
            <a:spLocks noGrp="1"/>
          </p:cNvSpPr>
          <p:nvPr>
            <p:ph type="title"/>
          </p:nvPr>
        </p:nvSpPr>
        <p:spPr>
          <a:xfrm>
            <a:off x="0" y="289152"/>
            <a:ext cx="9144000" cy="1143000"/>
          </a:xfrm>
        </p:spPr>
        <p:txBody>
          <a:bodyPr/>
          <a:lstStyle/>
          <a:p>
            <a:r>
              <a:rPr lang="en-GB" dirty="0">
                <a:solidFill>
                  <a:srgbClr val="FFFFFF"/>
                </a:solidFill>
                <a:latin typeface="Avenir Next Demi Bold"/>
                <a:cs typeface="Avenir Next Demi Bold"/>
              </a:rPr>
              <a:t>Comparing to Waller et al (2013)</a:t>
            </a:r>
          </a:p>
        </p:txBody>
      </p:sp>
      <p:sp>
        <p:nvSpPr>
          <p:cNvPr id="10" name="Oval 9"/>
          <p:cNvSpPr/>
          <p:nvPr/>
        </p:nvSpPr>
        <p:spPr>
          <a:xfrm>
            <a:off x="7236948" y="5538209"/>
            <a:ext cx="1245704" cy="556591"/>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1" name="Oval 10"/>
          <p:cNvSpPr/>
          <p:nvPr/>
        </p:nvSpPr>
        <p:spPr>
          <a:xfrm>
            <a:off x="7260930" y="4924558"/>
            <a:ext cx="1245704" cy="556591"/>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2" name="Oval 11"/>
          <p:cNvSpPr/>
          <p:nvPr/>
        </p:nvSpPr>
        <p:spPr>
          <a:xfrm>
            <a:off x="6080905" y="4271414"/>
            <a:ext cx="1245704" cy="556591"/>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948896688"/>
              </p:ext>
            </p:extLst>
          </p:nvPr>
        </p:nvGraphicFramePr>
        <p:xfrm>
          <a:off x="649357" y="1747590"/>
          <a:ext cx="7818781" cy="4347210"/>
        </p:xfrm>
        <a:graphic>
          <a:graphicData uri="http://schemas.openxmlformats.org/drawingml/2006/table">
            <a:tbl>
              <a:tblPr firstRow="1" firstCol="1" bandRow="1"/>
              <a:tblGrid>
                <a:gridCol w="1629386"/>
                <a:gridCol w="3831771"/>
                <a:gridCol w="1146629"/>
                <a:gridCol w="1210995"/>
              </a:tblGrid>
              <a:tr h="0">
                <a:tc>
                  <a:txBody>
                    <a:bodyPr/>
                    <a:lstStyle/>
                    <a:p>
                      <a:pPr>
                        <a:lnSpc>
                          <a:spcPct val="150000"/>
                        </a:lnSpc>
                        <a:spcAft>
                          <a:spcPts val="0"/>
                        </a:spcAft>
                      </a:pPr>
                      <a:r>
                        <a:rPr lang="en-US" sz="2400" dirty="0">
                          <a:solidFill>
                            <a:srgbClr val="FFFFFF"/>
                          </a:solidFill>
                          <a:effectLst/>
                          <a:latin typeface="Calibri"/>
                          <a:ea typeface="Times New Roman"/>
                          <a:cs typeface="TimesNewRomanPSMT"/>
                        </a:rPr>
                        <a:t> </a:t>
                      </a:r>
                      <a:endParaRPr lang="nl-NL" sz="2400" dirty="0">
                        <a:solidFill>
                          <a:srgbClr val="FFFFFF"/>
                        </a:solidFill>
                        <a:effectLst/>
                        <a:latin typeface="Calibri"/>
                        <a:ea typeface="Times New Roman"/>
                        <a:cs typeface="TimesNewRomanPSMT"/>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nl-NL" sz="2400" dirty="0">
                        <a:solidFill>
                          <a:srgbClr val="FFFFFF"/>
                        </a:solidFill>
                        <a:effectLst/>
                        <a:latin typeface="Calibri"/>
                        <a:ea typeface="Times New Roman"/>
                        <a:cs typeface="TimesNewRomanPSMT"/>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nl-NL" sz="2400" dirty="0" smtClean="0">
                          <a:solidFill>
                            <a:srgbClr val="FFFFFF"/>
                          </a:solidFill>
                          <a:effectLst/>
                          <a:latin typeface="Calibri"/>
                          <a:ea typeface="Times New Roman"/>
                          <a:cs typeface="TimesNewRomanPSMT"/>
                        </a:rPr>
                        <a:t>F1</a:t>
                      </a:r>
                      <a:endParaRPr lang="nl-NL" sz="2400" dirty="0">
                        <a:solidFill>
                          <a:srgbClr val="FFFFFF"/>
                        </a:solidFill>
                        <a:effectLst/>
                        <a:latin typeface="Calibri"/>
                        <a:ea typeface="Times New Roman"/>
                        <a:cs typeface="TimesNewRomanPSMT"/>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nl-NL" sz="2400" dirty="0" smtClean="0">
                          <a:solidFill>
                            <a:srgbClr val="FFFFFF"/>
                          </a:solidFill>
                          <a:effectLst/>
                          <a:latin typeface="Calibri"/>
                          <a:ea typeface="Times New Roman"/>
                          <a:cs typeface="TimesNewRomanPSMT"/>
                        </a:rPr>
                        <a:t>F2</a:t>
                      </a:r>
                      <a:endParaRPr lang="nl-NL" sz="2400" dirty="0">
                        <a:solidFill>
                          <a:srgbClr val="FFFFFF"/>
                        </a:solidFill>
                        <a:effectLst/>
                        <a:latin typeface="Calibri"/>
                        <a:ea typeface="Times New Roman"/>
                        <a:cs typeface="TimesNewRomanPSMT"/>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r>
                        <a:rPr lang="en-GB" sz="2400" kern="1200" dirty="0" smtClean="0">
                          <a:solidFill>
                            <a:srgbClr val="FFFFFF"/>
                          </a:solidFill>
                          <a:effectLst/>
                          <a:latin typeface="+mn-lt"/>
                          <a:ea typeface="Times New Roman"/>
                          <a:cs typeface="TimesNewRomanPSMT"/>
                        </a:rPr>
                        <a:t>ISSSS</a:t>
                      </a:r>
                      <a:endParaRPr lang="en-GB" sz="2400" kern="1200" dirty="0">
                        <a:solidFill>
                          <a:srgbClr val="FFFFFF"/>
                        </a:solidFill>
                        <a:effectLst/>
                        <a:latin typeface="+mn-lt"/>
                        <a:ea typeface="Times New Roman"/>
                        <a:cs typeface="TimesNewRomanPSMT"/>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l" defTabSz="457200" rtl="0" eaLnBrk="1" fontAlgn="auto" latinLnBrk="0" hangingPunct="1">
                        <a:lnSpc>
                          <a:spcPct val="150000"/>
                        </a:lnSpc>
                        <a:spcBef>
                          <a:spcPts val="0"/>
                        </a:spcBef>
                        <a:spcAft>
                          <a:spcPts val="0"/>
                        </a:spcAft>
                        <a:buClrTx/>
                        <a:buSzTx/>
                        <a:buFontTx/>
                        <a:buNone/>
                        <a:tabLst/>
                        <a:defRPr/>
                      </a:pPr>
                      <a:r>
                        <a:rPr lang="en-US" sz="2400" dirty="0" smtClean="0">
                          <a:solidFill>
                            <a:srgbClr val="FFFFFF"/>
                          </a:solidFill>
                          <a:effectLst/>
                          <a:latin typeface="+mn-lt"/>
                          <a:ea typeface="Times New Roman"/>
                          <a:cs typeface="TimesNewRomanPSMT"/>
                        </a:rPr>
                        <a:t>Evangelists</a:t>
                      </a:r>
                      <a:endParaRPr lang="nl-NL" sz="2400" dirty="0" smtClean="0">
                        <a:solidFill>
                          <a:srgbClr val="FFFFFF"/>
                        </a:solidFill>
                        <a:effectLst/>
                        <a:latin typeface="+mn-lt"/>
                        <a:ea typeface="Times New Roman"/>
                        <a:cs typeface="TimesNewRomanPSMT"/>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lnSpc>
                          <a:spcPct val="150000"/>
                        </a:lnSpc>
                        <a:spcAft>
                          <a:spcPts val="0"/>
                        </a:spcAft>
                      </a:pPr>
                      <a:r>
                        <a:rPr lang="nl-NL" sz="2400" dirty="0" smtClean="0">
                          <a:solidFill>
                            <a:srgbClr val="FFFFFF"/>
                          </a:solidFill>
                          <a:effectLst/>
                          <a:latin typeface="Calibri"/>
                          <a:ea typeface="Times New Roman"/>
                          <a:cs typeface="TimesNewRomanPSMT"/>
                        </a:rPr>
                        <a:t>.91</a:t>
                      </a:r>
                      <a:endParaRPr lang="nl-NL" sz="2400" dirty="0">
                        <a:solidFill>
                          <a:srgbClr val="FFFFFF"/>
                        </a:solidFill>
                        <a:effectLst/>
                        <a:latin typeface="Calibri"/>
                        <a:ea typeface="Times New Roman"/>
                        <a:cs typeface="TimesNewRomanPSMT"/>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lnSpc>
                          <a:spcPct val="150000"/>
                        </a:lnSpc>
                        <a:spcAft>
                          <a:spcPts val="0"/>
                        </a:spcAft>
                      </a:pPr>
                      <a:r>
                        <a:rPr lang="nl-NL" sz="2400" dirty="0" smtClean="0">
                          <a:solidFill>
                            <a:srgbClr val="FFFFFF"/>
                          </a:solidFill>
                          <a:effectLst/>
                          <a:latin typeface="Calibri"/>
                          <a:ea typeface="Times New Roman"/>
                          <a:cs typeface="TimesNewRomanPSMT"/>
                        </a:rPr>
                        <a:t>.22</a:t>
                      </a:r>
                      <a:endParaRPr lang="nl-NL" sz="2400" dirty="0">
                        <a:solidFill>
                          <a:srgbClr val="FFFFFF"/>
                        </a:solidFill>
                        <a:effectLst/>
                        <a:latin typeface="Calibri"/>
                        <a:ea typeface="Times New Roman"/>
                        <a:cs typeface="TimesNewRomanPSMT"/>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tcPr>
                </a:tc>
              </a:tr>
              <a:tr h="0">
                <a:tc>
                  <a:txBody>
                    <a:bodyPr/>
                    <a:lstStyle/>
                    <a:p>
                      <a:endParaRPr lang="en-GB" sz="2400" kern="1200" dirty="0">
                        <a:solidFill>
                          <a:srgbClr val="FFFFFF"/>
                        </a:solidFill>
                        <a:effectLst/>
                        <a:latin typeface="+mn-lt"/>
                        <a:ea typeface="Times New Roman"/>
                        <a:cs typeface="TimesNewRomanPSMT"/>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l" defTabSz="457200" rtl="0" eaLnBrk="1" fontAlgn="auto" latinLnBrk="0" hangingPunct="1">
                        <a:lnSpc>
                          <a:spcPct val="150000"/>
                        </a:lnSpc>
                        <a:spcBef>
                          <a:spcPts val="0"/>
                        </a:spcBef>
                        <a:spcAft>
                          <a:spcPts val="0"/>
                        </a:spcAft>
                        <a:buClrTx/>
                        <a:buSzTx/>
                        <a:buFontTx/>
                        <a:buNone/>
                        <a:tabLst/>
                        <a:defRPr/>
                      </a:pPr>
                      <a:r>
                        <a:rPr lang="en-US" sz="2400" dirty="0" smtClean="0">
                          <a:solidFill>
                            <a:srgbClr val="FFFFFF"/>
                          </a:solidFill>
                          <a:effectLst/>
                          <a:latin typeface="+mn-lt"/>
                          <a:ea typeface="Times New Roman"/>
                          <a:cs typeface="TimesNewRomanPSMT"/>
                        </a:rPr>
                        <a:t>Enthusiastic</a:t>
                      </a:r>
                      <a:r>
                        <a:rPr lang="en-US" sz="2400" baseline="0" dirty="0" smtClean="0">
                          <a:solidFill>
                            <a:srgbClr val="FFFFFF"/>
                          </a:solidFill>
                          <a:effectLst/>
                          <a:latin typeface="+mn-lt"/>
                          <a:ea typeface="Times New Roman"/>
                          <a:cs typeface="TimesNewRomanPSMT"/>
                        </a:rPr>
                        <a:t> </a:t>
                      </a:r>
                      <a:r>
                        <a:rPr lang="en-US" sz="2400" dirty="0" smtClean="0">
                          <a:solidFill>
                            <a:srgbClr val="FFFFFF"/>
                          </a:solidFill>
                          <a:effectLst/>
                          <a:latin typeface="+mn-lt"/>
                          <a:ea typeface="Times New Roman"/>
                          <a:cs typeface="TimesNewRomanPSMT"/>
                        </a:rPr>
                        <a:t>pragmatists</a:t>
                      </a:r>
                      <a:endParaRPr lang="nl-NL" sz="2400" dirty="0" smtClean="0">
                        <a:solidFill>
                          <a:srgbClr val="FFFFFF"/>
                        </a:solidFill>
                        <a:effectLst/>
                        <a:latin typeface="+mn-lt"/>
                        <a:ea typeface="Times New Roman"/>
                        <a:cs typeface="TimesNewRomanPSMT"/>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lnSpc>
                          <a:spcPct val="150000"/>
                        </a:lnSpc>
                        <a:spcAft>
                          <a:spcPts val="0"/>
                        </a:spcAft>
                      </a:pPr>
                      <a:r>
                        <a:rPr lang="nl-NL" sz="2400" dirty="0" smtClean="0">
                          <a:solidFill>
                            <a:srgbClr val="FFFFFF"/>
                          </a:solidFill>
                          <a:effectLst/>
                          <a:latin typeface="Calibri"/>
                          <a:ea typeface="Times New Roman"/>
                          <a:cs typeface="TimesNewRomanPSMT"/>
                        </a:rPr>
                        <a:t>.72</a:t>
                      </a:r>
                      <a:endParaRPr lang="nl-NL" sz="2400" dirty="0">
                        <a:solidFill>
                          <a:srgbClr val="FFFFFF"/>
                        </a:solidFill>
                        <a:effectLst/>
                        <a:latin typeface="Calibri"/>
                        <a:ea typeface="Times New Roman"/>
                        <a:cs typeface="TimesNewRomanPSMT"/>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lnSpc>
                          <a:spcPct val="150000"/>
                        </a:lnSpc>
                        <a:spcAft>
                          <a:spcPts val="0"/>
                        </a:spcAft>
                      </a:pPr>
                      <a:r>
                        <a:rPr lang="nl-NL" sz="2400" dirty="0" smtClean="0">
                          <a:solidFill>
                            <a:srgbClr val="FFFFFF"/>
                          </a:solidFill>
                          <a:effectLst/>
                          <a:latin typeface="Calibri"/>
                          <a:ea typeface="Times New Roman"/>
                          <a:cs typeface="TimesNewRomanPSMT"/>
                        </a:rPr>
                        <a:t>.19</a:t>
                      </a:r>
                      <a:endParaRPr lang="nl-NL" sz="2400" dirty="0">
                        <a:solidFill>
                          <a:srgbClr val="FFFFFF"/>
                        </a:solidFill>
                        <a:effectLst/>
                        <a:latin typeface="Calibri"/>
                        <a:ea typeface="Times New Roman"/>
                        <a:cs typeface="TimesNewRomanPSMT"/>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0">
                <a:tc>
                  <a:txBody>
                    <a:bodyPr/>
                    <a:lstStyle/>
                    <a:p>
                      <a:endParaRPr lang="en-GB" sz="2400" kern="1200" dirty="0">
                        <a:solidFill>
                          <a:srgbClr val="FFFFFF"/>
                        </a:solidFill>
                        <a:effectLst/>
                        <a:latin typeface="+mn-lt"/>
                        <a:ea typeface="Times New Roman"/>
                        <a:cs typeface="TimesNewRomanPSMT"/>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457200" rtl="0" eaLnBrk="1" fontAlgn="auto" latinLnBrk="0" hangingPunct="1">
                        <a:lnSpc>
                          <a:spcPct val="150000"/>
                        </a:lnSpc>
                        <a:spcBef>
                          <a:spcPts val="0"/>
                        </a:spcBef>
                        <a:spcAft>
                          <a:spcPts val="0"/>
                        </a:spcAft>
                        <a:buClrTx/>
                        <a:buSzTx/>
                        <a:buFontTx/>
                        <a:buNone/>
                        <a:tabLst/>
                        <a:defRPr/>
                      </a:pPr>
                      <a:r>
                        <a:rPr lang="en-US" sz="2400" dirty="0" smtClean="0">
                          <a:solidFill>
                            <a:srgbClr val="FFFFFF"/>
                          </a:solidFill>
                          <a:effectLst/>
                          <a:latin typeface="+mn-lt"/>
                          <a:ea typeface="Times New Roman"/>
                          <a:cs typeface="TimesNewRomanPSMT"/>
                        </a:rPr>
                        <a:t>Reserved pragmatists</a:t>
                      </a:r>
                      <a:endParaRPr lang="nl-NL" sz="2400" dirty="0" smtClean="0">
                        <a:solidFill>
                          <a:srgbClr val="FFFFFF"/>
                        </a:solidFill>
                        <a:effectLst/>
                        <a:latin typeface="+mn-lt"/>
                        <a:ea typeface="Times New Roman"/>
                        <a:cs typeface="TimesNewRomanPSMT"/>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nl-NL" sz="2400" dirty="0" smtClean="0">
                          <a:solidFill>
                            <a:srgbClr val="FFFFFF"/>
                          </a:solidFill>
                          <a:effectLst/>
                          <a:latin typeface="Calibri"/>
                          <a:ea typeface="Times New Roman"/>
                          <a:cs typeface="TimesNewRomanPSMT"/>
                        </a:rPr>
                        <a:t>.38</a:t>
                      </a:r>
                      <a:endParaRPr lang="nl-NL" sz="2400" dirty="0">
                        <a:solidFill>
                          <a:srgbClr val="FFFFFF"/>
                        </a:solidFill>
                        <a:effectLst/>
                        <a:latin typeface="Calibri"/>
                        <a:ea typeface="Times New Roman"/>
                        <a:cs typeface="TimesNewRomanPSMT"/>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nl-NL" sz="2400" dirty="0" smtClean="0">
                          <a:solidFill>
                            <a:srgbClr val="FFFFFF"/>
                          </a:solidFill>
                          <a:effectLst/>
                          <a:latin typeface="Calibri"/>
                          <a:ea typeface="Times New Roman"/>
                          <a:cs typeface="TimesNewRomanPSMT"/>
                        </a:rPr>
                        <a:t>.80</a:t>
                      </a:r>
                      <a:endParaRPr lang="nl-NL" sz="2400" dirty="0">
                        <a:solidFill>
                          <a:srgbClr val="FFFFFF"/>
                        </a:solidFill>
                        <a:effectLst/>
                        <a:latin typeface="Calibri"/>
                        <a:ea typeface="Times New Roman"/>
                        <a:cs typeface="TimesNewRomanPSMT"/>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r>
                        <a:rPr lang="en-GB" sz="2400" kern="1200" dirty="0" smtClean="0">
                          <a:solidFill>
                            <a:srgbClr val="FFFFFF"/>
                          </a:solidFill>
                          <a:effectLst/>
                          <a:latin typeface="+mn-lt"/>
                          <a:ea typeface="Times New Roman"/>
                          <a:cs typeface="TimesNewRomanPSMT"/>
                        </a:rPr>
                        <a:t>Waller et al.</a:t>
                      </a:r>
                      <a:endParaRPr lang="en-GB" sz="2400" kern="1200" dirty="0">
                        <a:solidFill>
                          <a:srgbClr val="FFFFFF"/>
                        </a:solidFill>
                        <a:effectLst/>
                        <a:latin typeface="+mn-lt"/>
                        <a:ea typeface="Times New Roman"/>
                        <a:cs typeface="TimesNewRomanPSMT"/>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nSpc>
                          <a:spcPct val="150000"/>
                        </a:lnSpc>
                        <a:spcAft>
                          <a:spcPts val="0"/>
                        </a:spcAft>
                      </a:pPr>
                      <a:r>
                        <a:rPr lang="en-US" sz="2400" dirty="0">
                          <a:solidFill>
                            <a:srgbClr val="FFFFFF"/>
                          </a:solidFill>
                          <a:effectLst/>
                          <a:latin typeface="Calibri"/>
                          <a:ea typeface="Times New Roman"/>
                          <a:cs typeface="TimesNewRomanPSMT"/>
                        </a:rPr>
                        <a:t>Evangelists</a:t>
                      </a:r>
                      <a:endParaRPr lang="nl-NL" sz="2400" dirty="0">
                        <a:solidFill>
                          <a:srgbClr val="FFFFFF"/>
                        </a:solidFill>
                        <a:effectLst/>
                        <a:latin typeface="Calibri"/>
                        <a:ea typeface="Times New Roman"/>
                        <a:cs typeface="TimesNewRomanPSMT"/>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lnSpc>
                          <a:spcPct val="150000"/>
                        </a:lnSpc>
                        <a:spcAft>
                          <a:spcPts val="0"/>
                        </a:spcAft>
                      </a:pPr>
                      <a:r>
                        <a:rPr lang="nl-NL" sz="2400" dirty="0" smtClean="0">
                          <a:solidFill>
                            <a:srgbClr val="FFFFFF"/>
                          </a:solidFill>
                          <a:effectLst/>
                          <a:latin typeface="Calibri"/>
                          <a:ea typeface="Times New Roman"/>
                          <a:cs typeface="TimesNewRomanPSMT"/>
                        </a:rPr>
                        <a:t>.97</a:t>
                      </a:r>
                      <a:endParaRPr lang="nl-NL" sz="2400" dirty="0">
                        <a:solidFill>
                          <a:srgbClr val="FFFFFF"/>
                        </a:solidFill>
                        <a:effectLst/>
                        <a:latin typeface="Calibri"/>
                        <a:ea typeface="Times New Roman"/>
                        <a:cs typeface="TimesNewRomanPSMT"/>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lnSpc>
                          <a:spcPct val="150000"/>
                        </a:lnSpc>
                        <a:spcAft>
                          <a:spcPts val="0"/>
                        </a:spcAft>
                      </a:pPr>
                      <a:r>
                        <a:rPr lang="nl-NL" sz="2400" dirty="0" smtClean="0">
                          <a:solidFill>
                            <a:srgbClr val="FFFFFF"/>
                          </a:solidFill>
                          <a:effectLst/>
                          <a:latin typeface="Calibri"/>
                          <a:ea typeface="Times New Roman"/>
                          <a:cs typeface="TimesNewRomanPSMT"/>
                        </a:rPr>
                        <a:t>.23</a:t>
                      </a:r>
                      <a:endParaRPr lang="nl-NL" sz="2400" dirty="0">
                        <a:solidFill>
                          <a:srgbClr val="FFFFFF"/>
                        </a:solidFill>
                        <a:effectLst/>
                        <a:latin typeface="Calibri"/>
                        <a:ea typeface="Times New Roman"/>
                        <a:cs typeface="TimesNewRomanPSMT"/>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0">
                <a:tc>
                  <a:txBody>
                    <a:bodyPr/>
                    <a:lstStyle/>
                    <a:p>
                      <a:endParaRPr lang="en-GB" dirty="0"/>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50000"/>
                        </a:lnSpc>
                        <a:spcAft>
                          <a:spcPts val="0"/>
                        </a:spcAft>
                      </a:pPr>
                      <a:r>
                        <a:rPr lang="en-US" sz="2400" dirty="0">
                          <a:solidFill>
                            <a:srgbClr val="FFFFFF"/>
                          </a:solidFill>
                          <a:effectLst/>
                          <a:latin typeface="Calibri"/>
                          <a:ea typeface="Times New Roman"/>
                          <a:cs typeface="TimesNewRomanPSMT"/>
                        </a:rPr>
                        <a:t>Pragmatists</a:t>
                      </a:r>
                      <a:endParaRPr lang="nl-NL" sz="2400" dirty="0">
                        <a:solidFill>
                          <a:srgbClr val="FFFFFF"/>
                        </a:solidFill>
                        <a:effectLst/>
                        <a:latin typeface="Calibri"/>
                        <a:ea typeface="Times New Roman"/>
                        <a:cs typeface="TimesNewRomanPSMT"/>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nl-NL" sz="2400" dirty="0" smtClean="0">
                          <a:solidFill>
                            <a:srgbClr val="FFFFFF"/>
                          </a:solidFill>
                          <a:effectLst/>
                          <a:latin typeface="Calibri"/>
                          <a:ea typeface="Times New Roman"/>
                          <a:cs typeface="TimesNewRomanPSMT"/>
                        </a:rPr>
                        <a:t>.34</a:t>
                      </a:r>
                      <a:endParaRPr lang="nl-NL" sz="2400" dirty="0">
                        <a:solidFill>
                          <a:srgbClr val="FFFFFF"/>
                        </a:solidFill>
                        <a:effectLst/>
                        <a:latin typeface="Calibri"/>
                        <a:ea typeface="Times New Roman"/>
                        <a:cs typeface="TimesNewRomanPSMT"/>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nl-NL" sz="2400" dirty="0" smtClean="0">
                          <a:solidFill>
                            <a:srgbClr val="FFFFFF"/>
                          </a:solidFill>
                          <a:effectLst/>
                          <a:latin typeface="Calibri"/>
                          <a:ea typeface="Times New Roman"/>
                          <a:cs typeface="TimesNewRomanPSMT"/>
                        </a:rPr>
                        <a:t>.73</a:t>
                      </a:r>
                      <a:endParaRPr lang="nl-NL" sz="2400" dirty="0">
                        <a:solidFill>
                          <a:srgbClr val="FFFFFF"/>
                        </a:solidFill>
                        <a:effectLst/>
                        <a:latin typeface="Calibri"/>
                        <a:ea typeface="Times New Roman"/>
                        <a:cs typeface="TimesNewRomanPSMT"/>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0">
                <a:tc>
                  <a:txBody>
                    <a:bodyPr/>
                    <a:lstStyle/>
                    <a:p>
                      <a:endParaRPr lang="en-GB" dirty="0"/>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US" sz="2400" dirty="0">
                          <a:solidFill>
                            <a:srgbClr val="FFFFFF"/>
                          </a:solidFill>
                          <a:effectLst/>
                          <a:latin typeface="Calibri"/>
                          <a:ea typeface="Times New Roman"/>
                          <a:cs typeface="TimesNewRomanPSMT"/>
                        </a:rPr>
                        <a:t>Traditionalists</a:t>
                      </a:r>
                      <a:endParaRPr lang="nl-NL" sz="2400" dirty="0">
                        <a:solidFill>
                          <a:srgbClr val="FFFFFF"/>
                        </a:solidFill>
                        <a:effectLst/>
                        <a:latin typeface="Calibri"/>
                        <a:ea typeface="Times New Roman"/>
                        <a:cs typeface="TimesNewRomanPSMT"/>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nl-NL" sz="2400" dirty="0" smtClean="0">
                          <a:solidFill>
                            <a:srgbClr val="FFFFFF"/>
                          </a:solidFill>
                          <a:effectLst/>
                          <a:latin typeface="Calibri"/>
                          <a:ea typeface="Times New Roman"/>
                          <a:cs typeface="TimesNewRomanPSMT"/>
                        </a:rPr>
                        <a:t>.01</a:t>
                      </a:r>
                      <a:endParaRPr lang="nl-NL" sz="2400" dirty="0">
                        <a:solidFill>
                          <a:srgbClr val="FFFFFF"/>
                        </a:solidFill>
                        <a:effectLst/>
                        <a:latin typeface="Calibri"/>
                        <a:ea typeface="Times New Roman"/>
                        <a:cs typeface="TimesNewRomanPSMT"/>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nl-NL" sz="2400" dirty="0" smtClean="0">
                          <a:solidFill>
                            <a:srgbClr val="FFFFFF"/>
                          </a:solidFill>
                          <a:effectLst/>
                          <a:latin typeface="Calibri"/>
                          <a:ea typeface="Times New Roman"/>
                          <a:cs typeface="TimesNewRomanPSMT"/>
                        </a:rPr>
                        <a:t>.40</a:t>
                      </a:r>
                      <a:endParaRPr lang="nl-NL" sz="2400" dirty="0">
                        <a:solidFill>
                          <a:srgbClr val="FFFFFF"/>
                        </a:solidFill>
                        <a:effectLst/>
                        <a:latin typeface="Calibri"/>
                        <a:ea typeface="Times New Roman"/>
                        <a:cs typeface="TimesNewRomanPSMT"/>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738604532"/>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8" name="TextBox 8"/>
          <p:cNvSpPr txBox="1">
            <a:spLocks noChangeArrowheads="1"/>
          </p:cNvSpPr>
          <p:nvPr/>
        </p:nvSpPr>
        <p:spPr bwMode="auto">
          <a:xfrm>
            <a:off x="423863" y="1811867"/>
            <a:ext cx="18466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charset="0"/>
                <a:ea typeface="MS PGothic" charset="0"/>
                <a:cs typeface="MS PGothic" charset="0"/>
              </a:defRPr>
            </a:lvl1pPr>
            <a:lvl2pPr marL="742950" indent="-285750" eaLnBrk="0" hangingPunct="0">
              <a:defRPr>
                <a:solidFill>
                  <a:schemeClr val="tx1"/>
                </a:solidFill>
                <a:latin typeface="Calibri" charset="0"/>
                <a:ea typeface="MS PGothic" charset="0"/>
                <a:cs typeface="MS PGothic" charset="0"/>
              </a:defRPr>
            </a:lvl2pPr>
            <a:lvl3pPr marL="1143000" indent="-228600" eaLnBrk="0" hangingPunct="0">
              <a:defRPr>
                <a:solidFill>
                  <a:schemeClr val="tx1"/>
                </a:solidFill>
                <a:latin typeface="Calibri" charset="0"/>
                <a:ea typeface="MS PGothic" charset="0"/>
                <a:cs typeface="MS PGothic" charset="0"/>
              </a:defRPr>
            </a:lvl3pPr>
            <a:lvl4pPr marL="1600200" indent="-228600" eaLnBrk="0" hangingPunct="0">
              <a:defRPr>
                <a:solidFill>
                  <a:schemeClr val="tx1"/>
                </a:solidFill>
                <a:latin typeface="Calibri" charset="0"/>
                <a:ea typeface="MS PGothic" charset="0"/>
                <a:cs typeface="MS PGothic" charset="0"/>
              </a:defRPr>
            </a:lvl4pPr>
            <a:lvl5pPr marL="2057400" indent="-228600" eaLnBrk="0" hangingPunct="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eaLnBrk="1" hangingPunct="1"/>
            <a:endParaRPr lang="en-US" dirty="0"/>
          </a:p>
          <a:p>
            <a:pPr eaLnBrk="1" hangingPunct="1"/>
            <a:endParaRPr lang="en-US" dirty="0"/>
          </a:p>
        </p:txBody>
      </p:sp>
      <p:pic>
        <p:nvPicPr>
          <p:cNvPr id="4" name="Picture 3" descr="ThankYou.jpg"/>
          <p:cNvPicPr>
            <a:picLocks noChangeAspect="1"/>
          </p:cNvPicPr>
          <p:nvPr/>
        </p:nvPicPr>
        <p:blipFill rotWithShape="1">
          <a:blip r:embed="rId3">
            <a:extLst>
              <a:ext uri="{28A0092B-C50C-407E-A947-70E740481C1C}">
                <a14:useLocalDpi xmlns:a14="http://schemas.microsoft.com/office/drawing/2010/main" val="0"/>
              </a:ext>
            </a:extLst>
          </a:blip>
          <a:srcRect l="17656"/>
          <a:stretch/>
        </p:blipFill>
        <p:spPr bwMode="auto">
          <a:xfrm>
            <a:off x="4987096" y="1"/>
            <a:ext cx="4156905" cy="4791849"/>
          </a:xfrm>
          <a:prstGeom prst="rect">
            <a:avLst/>
          </a:prstGeom>
          <a:noFill/>
          <a:ln>
            <a:noFill/>
          </a:ln>
          <a:effectLst>
            <a:outerShdw blurRad="50800" dist="38100" dir="2700000" algn="tl" rotWithShape="0">
              <a:srgbClr val="000000">
                <a:alpha val="42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Questions.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 y="1107997"/>
            <a:ext cx="4561557" cy="4634636"/>
          </a:xfrm>
          <a:prstGeom prst="rect">
            <a:avLst/>
          </a:prstGeom>
          <a:noFill/>
          <a:ln>
            <a:noFill/>
          </a:ln>
          <a:effectLst>
            <a:outerShdw blurRad="50800" dist="38100" dir="2700000" algn="tl" rotWithShape="0">
              <a:srgbClr val="000000">
                <a:alpha val="42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4"/>
          <p:cNvSpPr txBox="1">
            <a:spLocks noChangeArrowheads="1"/>
          </p:cNvSpPr>
          <p:nvPr/>
        </p:nvSpPr>
        <p:spPr bwMode="auto">
          <a:xfrm>
            <a:off x="4987096" y="5504949"/>
            <a:ext cx="415690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charset="0"/>
                <a:ea typeface="MS PGothic" charset="0"/>
                <a:cs typeface="MS PGothic" charset="0"/>
              </a:defRPr>
            </a:lvl1pPr>
            <a:lvl2pPr marL="742950" indent="-285750" eaLnBrk="0" hangingPunct="0">
              <a:defRPr>
                <a:solidFill>
                  <a:schemeClr val="tx1"/>
                </a:solidFill>
                <a:latin typeface="Calibri" charset="0"/>
                <a:ea typeface="MS PGothic" charset="0"/>
                <a:cs typeface="MS PGothic" charset="0"/>
              </a:defRPr>
            </a:lvl2pPr>
            <a:lvl3pPr marL="1143000" indent="-228600" eaLnBrk="0" hangingPunct="0">
              <a:defRPr>
                <a:solidFill>
                  <a:schemeClr val="tx1"/>
                </a:solidFill>
                <a:latin typeface="Calibri" charset="0"/>
                <a:ea typeface="MS PGothic" charset="0"/>
                <a:cs typeface="MS PGothic" charset="0"/>
              </a:defRPr>
            </a:lvl3pPr>
            <a:lvl4pPr marL="1600200" indent="-228600" eaLnBrk="0" hangingPunct="0">
              <a:defRPr>
                <a:solidFill>
                  <a:schemeClr val="tx1"/>
                </a:solidFill>
                <a:latin typeface="Calibri" charset="0"/>
                <a:ea typeface="MS PGothic" charset="0"/>
                <a:cs typeface="MS PGothic" charset="0"/>
              </a:defRPr>
            </a:lvl4pPr>
            <a:lvl5pPr marL="2057400" indent="-228600" eaLnBrk="0" hangingPunct="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algn="r" eaLnBrk="1" hangingPunct="1"/>
            <a:r>
              <a:rPr lang="en-US" sz="4800" dirty="0" smtClean="0">
                <a:solidFill>
                  <a:schemeClr val="bg1"/>
                </a:solidFill>
                <a:latin typeface="Avenir Next Demi Bold"/>
                <a:cs typeface="Avenir Next Demi Bold"/>
              </a:rPr>
              <a:t>Thank you! </a:t>
            </a:r>
            <a:endParaRPr lang="en-US" sz="4800" dirty="0">
              <a:solidFill>
                <a:schemeClr val="bg1"/>
              </a:solidFill>
              <a:latin typeface="Avenir Next Demi Bold"/>
              <a:cs typeface="Avenir Next Demi Bold"/>
            </a:endParaRPr>
          </a:p>
        </p:txBody>
      </p:sp>
      <p:sp>
        <p:nvSpPr>
          <p:cNvPr id="2" name="TextBox 1"/>
          <p:cNvSpPr txBox="1"/>
          <p:nvPr/>
        </p:nvSpPr>
        <p:spPr>
          <a:xfrm>
            <a:off x="1" y="1"/>
            <a:ext cx="3394708" cy="830997"/>
          </a:xfrm>
          <a:prstGeom prst="rect">
            <a:avLst/>
          </a:prstGeom>
          <a:noFill/>
        </p:spPr>
        <p:txBody>
          <a:bodyPr vert="horz" wrap="none" rtlCol="0">
            <a:spAutoFit/>
          </a:bodyPr>
          <a:lstStyle/>
          <a:p>
            <a:r>
              <a:rPr lang="en-US" sz="4800" dirty="0">
                <a:solidFill>
                  <a:schemeClr val="bg1"/>
                </a:solidFill>
                <a:latin typeface="Avenir Next Demi Bold"/>
                <a:cs typeface="Avenir Next Demi Bold"/>
              </a:rPr>
              <a:t>Questions?</a:t>
            </a:r>
            <a:endParaRPr lang="en-US" sz="4800" dirty="0">
              <a:latin typeface="Avenir Next Demi Bold"/>
              <a:cs typeface="Avenir Next Demi Bold"/>
            </a:endParaRPr>
          </a:p>
        </p:txBody>
      </p:sp>
    </p:spTree>
    <p:extLst>
      <p:ext uri="{BB962C8B-B14F-4D97-AF65-F5344CB8AC3E}">
        <p14:creationId xmlns:p14="http://schemas.microsoft.com/office/powerpoint/2010/main" val="241141774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extBox 8"/>
          <p:cNvSpPr txBox="1">
            <a:spLocks noChangeArrowheads="1"/>
          </p:cNvSpPr>
          <p:nvPr/>
        </p:nvSpPr>
        <p:spPr bwMode="auto">
          <a:xfrm>
            <a:off x="306389" y="175684"/>
            <a:ext cx="5845175"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charset="0"/>
                <a:ea typeface="MS PGothic" charset="0"/>
                <a:cs typeface="MS PGothic" charset="0"/>
              </a:defRPr>
            </a:lvl1pPr>
            <a:lvl2pPr marL="742950" indent="-285750" eaLnBrk="0" hangingPunct="0">
              <a:defRPr>
                <a:solidFill>
                  <a:schemeClr val="tx1"/>
                </a:solidFill>
                <a:latin typeface="Calibri" charset="0"/>
                <a:ea typeface="MS PGothic" charset="0"/>
                <a:cs typeface="MS PGothic" charset="0"/>
              </a:defRPr>
            </a:lvl2pPr>
            <a:lvl3pPr marL="1143000" indent="-228600" eaLnBrk="0" hangingPunct="0">
              <a:defRPr>
                <a:solidFill>
                  <a:schemeClr val="tx1"/>
                </a:solidFill>
                <a:latin typeface="Calibri" charset="0"/>
                <a:ea typeface="MS PGothic" charset="0"/>
                <a:cs typeface="MS PGothic" charset="0"/>
              </a:defRPr>
            </a:lvl3pPr>
            <a:lvl4pPr marL="1600200" indent="-228600" eaLnBrk="0" hangingPunct="0">
              <a:defRPr>
                <a:solidFill>
                  <a:schemeClr val="tx1"/>
                </a:solidFill>
                <a:latin typeface="Calibri" charset="0"/>
                <a:ea typeface="MS PGothic" charset="0"/>
                <a:cs typeface="MS PGothic" charset="0"/>
              </a:defRPr>
            </a:lvl4pPr>
            <a:lvl5pPr marL="2057400" indent="-228600" eaLnBrk="0" hangingPunct="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eaLnBrk="1" hangingPunct="1"/>
            <a:r>
              <a:rPr lang="en-US" sz="3200" dirty="0" smtClean="0">
                <a:solidFill>
                  <a:schemeClr val="bg1"/>
                </a:solidFill>
                <a:latin typeface="Avenir Next Demi Bold"/>
                <a:cs typeface="Avenir Next Demi Bold"/>
              </a:rPr>
              <a:t>Photo Credits</a:t>
            </a:r>
            <a:endParaRPr lang="en-US" sz="3200" dirty="0">
              <a:solidFill>
                <a:schemeClr val="bg1"/>
              </a:solidFill>
              <a:latin typeface="Avenir Next Demi Bold"/>
              <a:cs typeface="Avenir Next Demi Bold"/>
            </a:endParaRPr>
          </a:p>
        </p:txBody>
      </p:sp>
      <p:sp>
        <p:nvSpPr>
          <p:cNvPr id="35845" name="TextBox 3"/>
          <p:cNvSpPr txBox="1">
            <a:spLocks noChangeArrowheads="1"/>
          </p:cNvSpPr>
          <p:nvPr/>
        </p:nvSpPr>
        <p:spPr bwMode="auto">
          <a:xfrm>
            <a:off x="306388" y="1348318"/>
            <a:ext cx="66548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charset="0"/>
                <a:ea typeface="MS PGothic" charset="0"/>
                <a:cs typeface="MS PGothic" charset="0"/>
              </a:defRPr>
            </a:lvl1pPr>
            <a:lvl2pPr marL="742950" indent="-285750" eaLnBrk="0" hangingPunct="0">
              <a:defRPr>
                <a:solidFill>
                  <a:schemeClr val="tx1"/>
                </a:solidFill>
                <a:latin typeface="Calibri" charset="0"/>
                <a:ea typeface="MS PGothic" charset="0"/>
                <a:cs typeface="MS PGothic" charset="0"/>
              </a:defRPr>
            </a:lvl2pPr>
            <a:lvl3pPr marL="1143000" indent="-228600" eaLnBrk="0" hangingPunct="0">
              <a:defRPr>
                <a:solidFill>
                  <a:schemeClr val="tx1"/>
                </a:solidFill>
                <a:latin typeface="Calibri" charset="0"/>
                <a:ea typeface="MS PGothic" charset="0"/>
                <a:cs typeface="MS PGothic" charset="0"/>
              </a:defRPr>
            </a:lvl3pPr>
            <a:lvl4pPr marL="1600200" indent="-228600" eaLnBrk="0" hangingPunct="0">
              <a:defRPr>
                <a:solidFill>
                  <a:schemeClr val="tx1"/>
                </a:solidFill>
                <a:latin typeface="Calibri" charset="0"/>
                <a:ea typeface="MS PGothic" charset="0"/>
                <a:cs typeface="MS PGothic" charset="0"/>
              </a:defRPr>
            </a:lvl4pPr>
            <a:lvl5pPr marL="2057400" indent="-228600" eaLnBrk="0" hangingPunct="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eaLnBrk="1" hangingPunct="1"/>
            <a:endParaRPr lang="en-US" dirty="0"/>
          </a:p>
          <a:p>
            <a:pPr eaLnBrk="1" hangingPunct="1"/>
            <a:endParaRPr lang="en-US" dirty="0"/>
          </a:p>
          <a:p>
            <a:pPr eaLnBrk="1" hangingPunct="1"/>
            <a:endParaRPr lang="en-US" dirty="0"/>
          </a:p>
          <a:p>
            <a:pPr eaLnBrk="1" hangingPunct="1"/>
            <a:endParaRPr lang="en-US" dirty="0"/>
          </a:p>
        </p:txBody>
      </p:sp>
      <p:sp>
        <p:nvSpPr>
          <p:cNvPr id="3" name="TextBox 2"/>
          <p:cNvSpPr txBox="1"/>
          <p:nvPr/>
        </p:nvSpPr>
        <p:spPr>
          <a:xfrm>
            <a:off x="306388" y="791820"/>
            <a:ext cx="8520139" cy="20959564"/>
          </a:xfrm>
          <a:prstGeom prst="rect">
            <a:avLst/>
          </a:prstGeom>
          <a:noFill/>
        </p:spPr>
        <p:txBody>
          <a:bodyPr wrap="square" numCol="2" rtlCol="0">
            <a:spAutoFit/>
          </a:bodyPr>
          <a:lstStyle/>
          <a:p>
            <a:r>
              <a:rPr lang="en-US" sz="1100" dirty="0">
                <a:solidFill>
                  <a:srgbClr val="FFFFFF"/>
                </a:solidFill>
                <a:latin typeface="Avenir Next Condensed Medium"/>
                <a:cs typeface="Avenir Next Condensed Medium"/>
              </a:rPr>
              <a:t>Handshake man – woman</a:t>
            </a:r>
          </a:p>
          <a:p>
            <a:r>
              <a:rPr lang="en-US" sz="1100" dirty="0">
                <a:solidFill>
                  <a:srgbClr val="FFFFFF"/>
                </a:solidFill>
                <a:latin typeface="Avenir Next Condensed Medium"/>
                <a:cs typeface="Avenir Next Condensed Medium"/>
              </a:rPr>
              <a:t>© Flazingo Photos</a:t>
            </a:r>
          </a:p>
          <a:p>
            <a:r>
              <a:rPr lang="en-US" sz="1100" dirty="0">
                <a:solidFill>
                  <a:srgbClr val="FFFFFF"/>
                </a:solidFill>
                <a:latin typeface="Avenir Next Condensed Medium"/>
                <a:cs typeface="Avenir Next Condensed Medium"/>
              </a:rPr>
              <a:t>Used under a CC BY-SA 2.0 license</a:t>
            </a:r>
          </a:p>
          <a:p>
            <a:r>
              <a:rPr lang="pl-PL" sz="1100" dirty="0">
                <a:solidFill>
                  <a:srgbClr val="FFFFFF"/>
                </a:solidFill>
                <a:latin typeface="Avenir Next Condensed Medium"/>
                <a:cs typeface="Avenir Next Condensed Medium"/>
              </a:rPr>
              <a:t>https://www.flickr.com/photos/124247024@N07/14090438714/</a:t>
            </a:r>
          </a:p>
          <a:p>
            <a:endParaRPr lang="pl-PL" sz="1100" dirty="0">
              <a:solidFill>
                <a:srgbClr val="FFFFFF"/>
              </a:solidFill>
              <a:latin typeface="Avenir Next Condensed Medium"/>
              <a:cs typeface="Avenir Next Condensed Medium"/>
            </a:endParaRPr>
          </a:p>
          <a:p>
            <a:r>
              <a:rPr lang="pl-PL" sz="1100" dirty="0">
                <a:solidFill>
                  <a:srgbClr val="FFFFFF"/>
                </a:solidFill>
                <a:latin typeface="Avenir Next Condensed Medium"/>
                <a:cs typeface="Avenir Next Condensed Medium"/>
              </a:rPr>
              <a:t>Open Access Definition Cards and Buttons</a:t>
            </a:r>
          </a:p>
          <a:p>
            <a:r>
              <a:rPr lang="pl-PL" sz="1100" dirty="0">
                <a:solidFill>
                  <a:srgbClr val="FFFFFF"/>
                </a:solidFill>
                <a:latin typeface="Avenir Next Condensed Medium"/>
                <a:cs typeface="Avenir Next Condensed Medium"/>
              </a:rPr>
              <a:t>© Jen Waller</a:t>
            </a:r>
          </a:p>
          <a:p>
            <a:r>
              <a:rPr lang="pl-PL" sz="1100" dirty="0">
                <a:solidFill>
                  <a:srgbClr val="FFFFFF"/>
                </a:solidFill>
                <a:latin typeface="Avenir Next Condensed Medium"/>
                <a:cs typeface="Avenir Next Condensed Medium"/>
              </a:rPr>
              <a:t>CC BY-NC-SA 2.0 license</a:t>
            </a:r>
          </a:p>
          <a:p>
            <a:r>
              <a:rPr lang="pl-PL" sz="1100" dirty="0">
                <a:solidFill>
                  <a:srgbClr val="FFFFFF"/>
                </a:solidFill>
                <a:latin typeface="Avenir Next Condensed Medium"/>
                <a:cs typeface="Avenir Next Condensed Medium"/>
              </a:rPr>
              <a:t>https://www.flickr.com/photos/jenwaller/6291928307</a:t>
            </a:r>
          </a:p>
          <a:p>
            <a:endParaRPr lang="pl-PL" sz="1100" dirty="0">
              <a:solidFill>
                <a:srgbClr val="FFFFFF"/>
              </a:solidFill>
              <a:latin typeface="Avenir Next Condensed Medium"/>
              <a:cs typeface="Avenir Next Condensed Medium"/>
            </a:endParaRPr>
          </a:p>
          <a:p>
            <a:r>
              <a:rPr lang="pl-PL" sz="1100" dirty="0">
                <a:solidFill>
                  <a:srgbClr val="FFFFFF"/>
                </a:solidFill>
                <a:latin typeface="Avenir Next Condensed Medium"/>
                <a:cs typeface="Avenir Next Condensed Medium"/>
              </a:rPr>
              <a:t>Open Access….for sale</a:t>
            </a:r>
          </a:p>
          <a:p>
            <a:r>
              <a:rPr lang="pl-PL" sz="1100" dirty="0">
                <a:solidFill>
                  <a:srgbClr val="FFFFFF"/>
                </a:solidFill>
                <a:latin typeface="Avenir Next Condensed Medium"/>
                <a:cs typeface="Avenir Next Condensed Medium"/>
              </a:rPr>
              <a:t>© Jeffrey Beall</a:t>
            </a:r>
          </a:p>
          <a:p>
            <a:r>
              <a:rPr lang="pl-PL" sz="1100" dirty="0">
                <a:solidFill>
                  <a:srgbClr val="FFFFFF"/>
                </a:solidFill>
                <a:latin typeface="Avenir Next Condensed Medium"/>
                <a:cs typeface="Avenir Next Condensed Medium"/>
              </a:rPr>
              <a:t>Used under a CC BY-SA 2.0 license</a:t>
            </a:r>
          </a:p>
          <a:p>
            <a:r>
              <a:rPr lang="pl-PL" sz="1100" dirty="0">
                <a:solidFill>
                  <a:srgbClr val="FFFFFF"/>
                </a:solidFill>
                <a:latin typeface="Avenir Next Condensed Medium"/>
                <a:cs typeface="Avenir Next Condensed Medium"/>
              </a:rPr>
              <a:t>https://www.flickr.com/photos/denverjeffrey/7736921426/</a:t>
            </a:r>
          </a:p>
          <a:p>
            <a:endParaRPr lang="pl-PL" sz="1100" dirty="0">
              <a:solidFill>
                <a:srgbClr val="FFFFFF"/>
              </a:solidFill>
              <a:latin typeface="Avenir Next Condensed Medium"/>
              <a:cs typeface="Avenir Next Condensed Medium"/>
            </a:endParaRPr>
          </a:p>
          <a:p>
            <a:r>
              <a:rPr lang="pl-PL" sz="1100" dirty="0">
                <a:solidFill>
                  <a:srgbClr val="FFFFFF"/>
                </a:solidFill>
                <a:latin typeface="Avenir Next Condensed Medium"/>
                <a:cs typeface="Avenir Next Condensed Medium"/>
              </a:rPr>
              <a:t>Golden Path</a:t>
            </a:r>
          </a:p>
          <a:p>
            <a:r>
              <a:rPr lang="pl-PL" sz="1100" dirty="0">
                <a:solidFill>
                  <a:srgbClr val="FFFFFF"/>
                </a:solidFill>
                <a:latin typeface="Avenir Next Condensed Medium"/>
                <a:cs typeface="Avenir Next Condensed Medium"/>
              </a:rPr>
              <a:t>© Mathias Liebing</a:t>
            </a:r>
          </a:p>
          <a:p>
            <a:r>
              <a:rPr lang="pl-PL" sz="1100" dirty="0">
                <a:solidFill>
                  <a:srgbClr val="FFFFFF"/>
                </a:solidFill>
                <a:latin typeface="Avenir Next Condensed Medium"/>
                <a:cs typeface="Avenir Next Condensed Medium"/>
              </a:rPr>
              <a:t>Used under a CC BY-NC-ND 2.0 license</a:t>
            </a:r>
          </a:p>
          <a:p>
            <a:r>
              <a:rPr lang="pl-PL" sz="1100" dirty="0">
                <a:solidFill>
                  <a:srgbClr val="FFFFFF"/>
                </a:solidFill>
                <a:latin typeface="Avenir Next Condensed Medium"/>
                <a:cs typeface="Avenir Next Condensed Medium"/>
              </a:rPr>
              <a:t>https://www.flickr.com/photos/mathias764/</a:t>
            </a:r>
            <a:r>
              <a:rPr lang="pl-PL" sz="1100" dirty="0" smtClean="0">
                <a:solidFill>
                  <a:srgbClr val="FFFFFF"/>
                </a:solidFill>
                <a:latin typeface="Avenir Next Condensed Medium"/>
                <a:cs typeface="Avenir Next Condensed Medium"/>
              </a:rPr>
              <a:t>6294661566</a:t>
            </a:r>
          </a:p>
          <a:p>
            <a:endParaRPr lang="pl-PL" sz="1100" dirty="0">
              <a:solidFill>
                <a:srgbClr val="FFFFFF"/>
              </a:solidFill>
              <a:latin typeface="Avenir Next Condensed Medium"/>
              <a:cs typeface="Avenir Next Condensed Medium"/>
            </a:endParaRPr>
          </a:p>
          <a:p>
            <a:r>
              <a:rPr lang="pl-PL" sz="1100" dirty="0">
                <a:solidFill>
                  <a:srgbClr val="FFFFFF"/>
                </a:solidFill>
                <a:latin typeface="Avenir Next Condensed Medium"/>
                <a:cs typeface="Avenir Next Condensed Medium"/>
              </a:rPr>
              <a:t>Along the Canal Path</a:t>
            </a:r>
          </a:p>
          <a:p>
            <a:r>
              <a:rPr lang="pl-PL" sz="1100" dirty="0">
                <a:solidFill>
                  <a:srgbClr val="FFFFFF"/>
                </a:solidFill>
                <a:latin typeface="Avenir Next Condensed Medium"/>
                <a:cs typeface="Avenir Next Condensed Medium"/>
              </a:rPr>
              <a:t>© Kenneth Spencer</a:t>
            </a:r>
          </a:p>
          <a:p>
            <a:r>
              <a:rPr lang="pl-PL" sz="1100" dirty="0">
                <a:solidFill>
                  <a:srgbClr val="FFFFFF"/>
                </a:solidFill>
                <a:latin typeface="Avenir Next Condensed Medium"/>
                <a:cs typeface="Avenir Next Condensed Medium"/>
              </a:rPr>
              <a:t>Used under a CC BY-NC-SA 2.0 license</a:t>
            </a:r>
          </a:p>
          <a:p>
            <a:r>
              <a:rPr lang="pl-PL" sz="1100" dirty="0">
                <a:solidFill>
                  <a:srgbClr val="FFFFFF"/>
                </a:solidFill>
                <a:latin typeface="Avenir Next Condensed Medium"/>
                <a:cs typeface="Avenir Next Condensed Medium"/>
              </a:rPr>
              <a:t>https://www.flickr.com/photos/kendo26/14564107607/</a:t>
            </a:r>
          </a:p>
          <a:p>
            <a:endParaRPr lang="pl-PL" sz="1100" dirty="0">
              <a:solidFill>
                <a:srgbClr val="FFFFFF"/>
              </a:solidFill>
              <a:latin typeface="Avenir Next Condensed Medium"/>
              <a:cs typeface="Avenir Next Condensed Medium"/>
            </a:endParaRPr>
          </a:p>
          <a:p>
            <a:r>
              <a:rPr lang="pl-PL" sz="1100" dirty="0">
                <a:solidFill>
                  <a:srgbClr val="FFFFFF"/>
                </a:solidFill>
                <a:latin typeface="Avenir Next Condensed Medium"/>
                <a:cs typeface="Avenir Next Condensed Medium"/>
              </a:rPr>
              <a:t>Journal of Librarianship and Scholarly Communication</a:t>
            </a:r>
          </a:p>
          <a:p>
            <a:r>
              <a:rPr lang="pl-PL" sz="1100" dirty="0">
                <a:solidFill>
                  <a:srgbClr val="FFFFFF"/>
                </a:solidFill>
                <a:latin typeface="Avenir Next Condensed Medium"/>
                <a:cs typeface="Avenir Next Condensed Medium"/>
              </a:rPr>
              <a:t>Home page screen shot</a:t>
            </a:r>
          </a:p>
          <a:p>
            <a:r>
              <a:rPr lang="pl-PL" sz="1100" dirty="0">
                <a:solidFill>
                  <a:srgbClr val="FFFFFF"/>
                </a:solidFill>
                <a:latin typeface="Avenir Next Condensed Medium"/>
                <a:cs typeface="Avenir Next Condensed Medium"/>
              </a:rPr>
              <a:t>http://jlsc-pub.org/jlsc</a:t>
            </a:r>
          </a:p>
          <a:p>
            <a:endParaRPr lang="pl-PL" sz="1100" dirty="0">
              <a:solidFill>
                <a:srgbClr val="FFFFFF"/>
              </a:solidFill>
              <a:latin typeface="Avenir Next Condensed Medium"/>
              <a:cs typeface="Avenir Next Condensed Medium"/>
            </a:endParaRPr>
          </a:p>
          <a:p>
            <a:r>
              <a:rPr lang="pl-PL" sz="1100" dirty="0">
                <a:solidFill>
                  <a:srgbClr val="FFFFFF"/>
                </a:solidFill>
                <a:latin typeface="Avenir Next Condensed Medium"/>
                <a:cs typeface="Avenir Next Condensed Medium"/>
              </a:rPr>
              <a:t>International Journal of Communication</a:t>
            </a:r>
          </a:p>
          <a:p>
            <a:r>
              <a:rPr lang="pl-PL" sz="1100" dirty="0">
                <a:solidFill>
                  <a:srgbClr val="FFFFFF"/>
                </a:solidFill>
                <a:latin typeface="Avenir Next Condensed Medium"/>
                <a:cs typeface="Avenir Next Condensed Medium"/>
              </a:rPr>
              <a:t>Home page screen shot</a:t>
            </a:r>
          </a:p>
          <a:p>
            <a:r>
              <a:rPr lang="pl-PL" sz="1100" dirty="0">
                <a:solidFill>
                  <a:srgbClr val="FFFFFF"/>
                </a:solidFill>
                <a:latin typeface="Avenir Next Condensed Medium"/>
                <a:cs typeface="Avenir Next Condensed Medium"/>
              </a:rPr>
              <a:t>http://</a:t>
            </a:r>
            <a:r>
              <a:rPr lang="pl-PL" sz="1100" dirty="0" smtClean="0">
                <a:solidFill>
                  <a:srgbClr val="FFFFFF"/>
                </a:solidFill>
                <a:latin typeface="Avenir Next Condensed Medium"/>
                <a:cs typeface="Avenir Next Condensed Medium"/>
              </a:rPr>
              <a:t>ijoc.org</a:t>
            </a:r>
          </a:p>
          <a:p>
            <a:endParaRPr lang="pl-PL" sz="1100" dirty="0">
              <a:solidFill>
                <a:srgbClr val="FFFFFF"/>
              </a:solidFill>
              <a:latin typeface="Avenir Next Condensed Medium"/>
              <a:cs typeface="Avenir Next Condensed Medium"/>
            </a:endParaRPr>
          </a:p>
          <a:p>
            <a:endParaRPr lang="pl-PL" sz="1100" dirty="0" smtClean="0">
              <a:solidFill>
                <a:srgbClr val="FFFFFF"/>
              </a:solidFill>
              <a:latin typeface="Avenir Next Condensed Medium"/>
              <a:cs typeface="Avenir Next Condensed Medium"/>
            </a:endParaRPr>
          </a:p>
          <a:p>
            <a:endParaRPr lang="pl-PL" sz="1100" dirty="0" smtClean="0">
              <a:solidFill>
                <a:srgbClr val="FFFFFF"/>
              </a:solidFill>
              <a:latin typeface="Avenir Next Condensed Medium"/>
              <a:cs typeface="Avenir Next Condensed Medium"/>
            </a:endParaRPr>
          </a:p>
          <a:p>
            <a:endParaRPr lang="pl-PL" sz="1100" dirty="0">
              <a:solidFill>
                <a:srgbClr val="FFFFFF"/>
              </a:solidFill>
              <a:latin typeface="Avenir Next Condensed Medium"/>
              <a:cs typeface="Avenir Next Condensed Medium"/>
            </a:endParaRPr>
          </a:p>
          <a:p>
            <a:endParaRPr lang="pl-PL" sz="1100" dirty="0" smtClean="0">
              <a:solidFill>
                <a:srgbClr val="FFFFFF"/>
              </a:solidFill>
              <a:latin typeface="Avenir Next Condensed Medium"/>
              <a:cs typeface="Avenir Next Condensed Medium"/>
            </a:endParaRPr>
          </a:p>
          <a:p>
            <a:endParaRPr lang="pl-PL" sz="1100" dirty="0">
              <a:solidFill>
                <a:srgbClr val="FFFFFF"/>
              </a:solidFill>
              <a:latin typeface="Avenir Next Condensed Medium"/>
              <a:cs typeface="Avenir Next Condensed Medium"/>
            </a:endParaRPr>
          </a:p>
          <a:p>
            <a:endParaRPr lang="pl-PL" sz="1100" dirty="0" smtClean="0">
              <a:solidFill>
                <a:srgbClr val="FFFFFF"/>
              </a:solidFill>
              <a:latin typeface="Avenir Next Condensed Medium"/>
              <a:cs typeface="Avenir Next Condensed Medium"/>
            </a:endParaRPr>
          </a:p>
          <a:p>
            <a:endParaRPr lang="pl-PL" sz="1100" dirty="0">
              <a:solidFill>
                <a:srgbClr val="FFFFFF"/>
              </a:solidFill>
              <a:latin typeface="Avenir Next Condensed Medium"/>
              <a:cs typeface="Avenir Next Condensed Medium"/>
            </a:endParaRPr>
          </a:p>
          <a:p>
            <a:endParaRPr lang="pl-PL" sz="1100" dirty="0" smtClean="0">
              <a:solidFill>
                <a:srgbClr val="FFFFFF"/>
              </a:solidFill>
              <a:latin typeface="Avenir Next Condensed Medium"/>
              <a:cs typeface="Avenir Next Condensed Medium"/>
            </a:endParaRPr>
          </a:p>
          <a:p>
            <a:endParaRPr lang="pl-PL" sz="1100" dirty="0">
              <a:solidFill>
                <a:srgbClr val="FFFFFF"/>
              </a:solidFill>
              <a:latin typeface="Avenir Next Condensed Medium"/>
              <a:cs typeface="Avenir Next Condensed Medium"/>
            </a:endParaRPr>
          </a:p>
          <a:p>
            <a:endParaRPr lang="pl-PL" sz="1100" dirty="0" smtClean="0">
              <a:solidFill>
                <a:srgbClr val="FFFFFF"/>
              </a:solidFill>
              <a:latin typeface="Avenir Next Condensed Medium"/>
              <a:cs typeface="Avenir Next Condensed Medium"/>
            </a:endParaRPr>
          </a:p>
          <a:p>
            <a:endParaRPr lang="pl-PL" sz="1100" dirty="0">
              <a:solidFill>
                <a:srgbClr val="FFFFFF"/>
              </a:solidFill>
              <a:latin typeface="Avenir Next Condensed Medium"/>
              <a:cs typeface="Avenir Next Condensed Medium"/>
            </a:endParaRPr>
          </a:p>
          <a:p>
            <a:endParaRPr lang="pl-PL" sz="1100" dirty="0" smtClean="0">
              <a:solidFill>
                <a:srgbClr val="FFFFFF"/>
              </a:solidFill>
              <a:latin typeface="Avenir Next Condensed Medium"/>
              <a:cs typeface="Avenir Next Condensed Medium"/>
            </a:endParaRPr>
          </a:p>
          <a:p>
            <a:endParaRPr lang="pl-PL" sz="1100" dirty="0">
              <a:solidFill>
                <a:srgbClr val="FFFFFF"/>
              </a:solidFill>
              <a:latin typeface="Avenir Next Condensed Medium"/>
              <a:cs typeface="Avenir Next Condensed Medium"/>
            </a:endParaRPr>
          </a:p>
          <a:p>
            <a:endParaRPr lang="pl-PL" sz="1100" dirty="0" smtClean="0">
              <a:solidFill>
                <a:srgbClr val="FFFFFF"/>
              </a:solidFill>
              <a:latin typeface="Avenir Next Condensed Medium"/>
              <a:cs typeface="Avenir Next Condensed Medium"/>
            </a:endParaRPr>
          </a:p>
          <a:p>
            <a:endParaRPr lang="pl-PL" sz="1100" dirty="0">
              <a:solidFill>
                <a:srgbClr val="FFFFFF"/>
              </a:solidFill>
              <a:latin typeface="Avenir Next Condensed Medium"/>
              <a:cs typeface="Avenir Next Condensed Medium"/>
            </a:endParaRPr>
          </a:p>
          <a:p>
            <a:endParaRPr lang="pl-PL" sz="1100" dirty="0" smtClean="0">
              <a:solidFill>
                <a:srgbClr val="FFFFFF"/>
              </a:solidFill>
              <a:latin typeface="Avenir Next Condensed Medium"/>
              <a:cs typeface="Avenir Next Condensed Medium"/>
            </a:endParaRPr>
          </a:p>
          <a:p>
            <a:endParaRPr lang="pl-PL" sz="1100" dirty="0">
              <a:solidFill>
                <a:srgbClr val="FFFFFF"/>
              </a:solidFill>
              <a:latin typeface="Avenir Next Condensed Medium"/>
              <a:cs typeface="Avenir Next Condensed Medium"/>
            </a:endParaRPr>
          </a:p>
          <a:p>
            <a:endParaRPr lang="pl-PL" sz="1100" dirty="0" smtClean="0">
              <a:solidFill>
                <a:srgbClr val="FFFFFF"/>
              </a:solidFill>
              <a:latin typeface="Avenir Next Condensed Medium"/>
              <a:cs typeface="Avenir Next Condensed Medium"/>
            </a:endParaRPr>
          </a:p>
          <a:p>
            <a:endParaRPr lang="pl-PL" sz="1100" dirty="0">
              <a:solidFill>
                <a:srgbClr val="FFFFFF"/>
              </a:solidFill>
              <a:latin typeface="Avenir Next Condensed Medium"/>
              <a:cs typeface="Avenir Next Condensed Medium"/>
            </a:endParaRPr>
          </a:p>
          <a:p>
            <a:endParaRPr lang="pl-PL" sz="1100" dirty="0" smtClean="0">
              <a:solidFill>
                <a:srgbClr val="FFFFFF"/>
              </a:solidFill>
              <a:latin typeface="Avenir Next Condensed Medium"/>
              <a:cs typeface="Avenir Next Condensed Medium"/>
            </a:endParaRPr>
          </a:p>
          <a:p>
            <a:endParaRPr lang="pl-PL" sz="1100" dirty="0">
              <a:solidFill>
                <a:srgbClr val="FFFFFF"/>
              </a:solidFill>
              <a:latin typeface="Avenir Next Condensed Medium"/>
              <a:cs typeface="Avenir Next Condensed Medium"/>
            </a:endParaRPr>
          </a:p>
          <a:p>
            <a:endParaRPr lang="pl-PL" sz="1100" dirty="0" smtClean="0">
              <a:solidFill>
                <a:srgbClr val="FFFFFF"/>
              </a:solidFill>
              <a:latin typeface="Avenir Next Condensed Medium"/>
              <a:cs typeface="Avenir Next Condensed Medium"/>
            </a:endParaRPr>
          </a:p>
          <a:p>
            <a:endParaRPr lang="pl-PL" sz="1100" dirty="0">
              <a:solidFill>
                <a:srgbClr val="FFFFFF"/>
              </a:solidFill>
              <a:latin typeface="Avenir Next Condensed Medium"/>
              <a:cs typeface="Avenir Next Condensed Medium"/>
            </a:endParaRPr>
          </a:p>
          <a:p>
            <a:endParaRPr lang="pl-PL" sz="1100" dirty="0" smtClean="0">
              <a:solidFill>
                <a:srgbClr val="FFFFFF"/>
              </a:solidFill>
              <a:latin typeface="Avenir Next Condensed Medium"/>
              <a:cs typeface="Avenir Next Condensed Medium"/>
            </a:endParaRPr>
          </a:p>
          <a:p>
            <a:endParaRPr lang="pl-PL" sz="1100" dirty="0">
              <a:solidFill>
                <a:srgbClr val="FFFFFF"/>
              </a:solidFill>
              <a:latin typeface="Avenir Next Condensed Medium"/>
              <a:cs typeface="Avenir Next Condensed Medium"/>
            </a:endParaRPr>
          </a:p>
          <a:p>
            <a:endParaRPr lang="pl-PL" sz="1100" dirty="0" smtClean="0">
              <a:solidFill>
                <a:srgbClr val="FFFFFF"/>
              </a:solidFill>
              <a:latin typeface="Avenir Next Condensed Medium"/>
              <a:cs typeface="Avenir Next Condensed Medium"/>
            </a:endParaRPr>
          </a:p>
          <a:p>
            <a:endParaRPr lang="pl-PL" sz="1100" dirty="0">
              <a:solidFill>
                <a:srgbClr val="FFFFFF"/>
              </a:solidFill>
              <a:latin typeface="Avenir Next Condensed Medium"/>
              <a:cs typeface="Avenir Next Condensed Medium"/>
            </a:endParaRPr>
          </a:p>
          <a:p>
            <a:endParaRPr lang="pl-PL" sz="1100" dirty="0" smtClean="0">
              <a:solidFill>
                <a:srgbClr val="FFFFFF"/>
              </a:solidFill>
              <a:latin typeface="Avenir Next Condensed Medium"/>
              <a:cs typeface="Avenir Next Condensed Medium"/>
            </a:endParaRPr>
          </a:p>
          <a:p>
            <a:endParaRPr lang="pl-PL" sz="1100" dirty="0">
              <a:solidFill>
                <a:srgbClr val="FFFFFF"/>
              </a:solidFill>
              <a:latin typeface="Avenir Next Condensed Medium"/>
              <a:cs typeface="Avenir Next Condensed Medium"/>
            </a:endParaRPr>
          </a:p>
          <a:p>
            <a:endParaRPr lang="pl-PL" sz="1100" dirty="0" smtClean="0">
              <a:solidFill>
                <a:srgbClr val="FFFFFF"/>
              </a:solidFill>
              <a:latin typeface="Avenir Next Condensed Medium"/>
              <a:cs typeface="Avenir Next Condensed Medium"/>
            </a:endParaRPr>
          </a:p>
          <a:p>
            <a:endParaRPr lang="pl-PL" sz="1100" dirty="0">
              <a:solidFill>
                <a:srgbClr val="FFFFFF"/>
              </a:solidFill>
              <a:latin typeface="Avenir Next Condensed Medium"/>
              <a:cs typeface="Avenir Next Condensed Medium"/>
            </a:endParaRPr>
          </a:p>
          <a:p>
            <a:endParaRPr lang="pl-PL" sz="1100" dirty="0" smtClean="0">
              <a:solidFill>
                <a:srgbClr val="FFFFFF"/>
              </a:solidFill>
              <a:latin typeface="Avenir Next Condensed Medium"/>
              <a:cs typeface="Avenir Next Condensed Medium"/>
            </a:endParaRPr>
          </a:p>
          <a:p>
            <a:endParaRPr lang="pl-PL" sz="1100" dirty="0">
              <a:solidFill>
                <a:srgbClr val="FFFFFF"/>
              </a:solidFill>
              <a:latin typeface="Avenir Next Condensed Medium"/>
              <a:cs typeface="Avenir Next Condensed Medium"/>
            </a:endParaRPr>
          </a:p>
          <a:p>
            <a:endParaRPr lang="pl-PL" sz="1100" dirty="0" smtClean="0">
              <a:solidFill>
                <a:srgbClr val="FFFFFF"/>
              </a:solidFill>
              <a:latin typeface="Avenir Next Condensed Medium"/>
              <a:cs typeface="Avenir Next Condensed Medium"/>
            </a:endParaRPr>
          </a:p>
          <a:p>
            <a:endParaRPr lang="pl-PL" sz="1100" dirty="0">
              <a:solidFill>
                <a:srgbClr val="FFFFFF"/>
              </a:solidFill>
              <a:latin typeface="Avenir Next Condensed Medium"/>
              <a:cs typeface="Avenir Next Condensed Medium"/>
            </a:endParaRPr>
          </a:p>
          <a:p>
            <a:endParaRPr lang="pl-PL" sz="1100" dirty="0" smtClean="0">
              <a:solidFill>
                <a:srgbClr val="FFFFFF"/>
              </a:solidFill>
              <a:latin typeface="Avenir Next Condensed Medium"/>
              <a:cs typeface="Avenir Next Condensed Medium"/>
            </a:endParaRPr>
          </a:p>
          <a:p>
            <a:endParaRPr lang="pl-PL" sz="1100" dirty="0">
              <a:solidFill>
                <a:srgbClr val="FFFFFF"/>
              </a:solidFill>
              <a:latin typeface="Avenir Next Condensed Medium"/>
              <a:cs typeface="Avenir Next Condensed Medium"/>
            </a:endParaRPr>
          </a:p>
          <a:p>
            <a:endParaRPr lang="pl-PL" sz="1100" dirty="0" smtClean="0">
              <a:solidFill>
                <a:srgbClr val="FFFFFF"/>
              </a:solidFill>
              <a:latin typeface="Avenir Next Condensed Medium"/>
              <a:cs typeface="Avenir Next Condensed Medium"/>
            </a:endParaRPr>
          </a:p>
          <a:p>
            <a:endParaRPr lang="pl-PL" sz="1100" dirty="0">
              <a:solidFill>
                <a:srgbClr val="FFFFFF"/>
              </a:solidFill>
              <a:latin typeface="Avenir Next Condensed Medium"/>
              <a:cs typeface="Avenir Next Condensed Medium"/>
            </a:endParaRPr>
          </a:p>
          <a:p>
            <a:endParaRPr lang="pl-PL" sz="1100" dirty="0" smtClean="0">
              <a:solidFill>
                <a:srgbClr val="FFFFFF"/>
              </a:solidFill>
              <a:latin typeface="Avenir Next Condensed Medium"/>
              <a:cs typeface="Avenir Next Condensed Medium"/>
            </a:endParaRPr>
          </a:p>
          <a:p>
            <a:endParaRPr lang="pl-PL" sz="1100" dirty="0">
              <a:solidFill>
                <a:srgbClr val="FFFFFF"/>
              </a:solidFill>
              <a:latin typeface="Avenir Next Condensed Medium"/>
              <a:cs typeface="Avenir Next Condensed Medium"/>
            </a:endParaRPr>
          </a:p>
          <a:p>
            <a:endParaRPr lang="pl-PL" sz="1100" dirty="0" smtClean="0">
              <a:solidFill>
                <a:srgbClr val="FFFFFF"/>
              </a:solidFill>
              <a:latin typeface="Avenir Next Condensed Medium"/>
              <a:cs typeface="Avenir Next Condensed Medium"/>
            </a:endParaRPr>
          </a:p>
          <a:p>
            <a:endParaRPr lang="pl-PL" sz="1100" dirty="0">
              <a:solidFill>
                <a:srgbClr val="FFFFFF"/>
              </a:solidFill>
              <a:latin typeface="Avenir Next Condensed Medium"/>
              <a:cs typeface="Avenir Next Condensed Medium"/>
            </a:endParaRPr>
          </a:p>
          <a:p>
            <a:endParaRPr lang="pl-PL" sz="1100" dirty="0" smtClean="0">
              <a:solidFill>
                <a:srgbClr val="FFFFFF"/>
              </a:solidFill>
              <a:latin typeface="Avenir Next Condensed Medium"/>
              <a:cs typeface="Avenir Next Condensed Medium"/>
            </a:endParaRPr>
          </a:p>
          <a:p>
            <a:endParaRPr lang="pl-PL" sz="1100" dirty="0">
              <a:solidFill>
                <a:srgbClr val="FFFFFF"/>
              </a:solidFill>
              <a:latin typeface="Avenir Next Condensed Medium"/>
              <a:cs typeface="Avenir Next Condensed Medium"/>
            </a:endParaRPr>
          </a:p>
          <a:p>
            <a:endParaRPr lang="pl-PL" sz="1100" dirty="0" smtClean="0">
              <a:solidFill>
                <a:srgbClr val="FFFFFF"/>
              </a:solidFill>
              <a:latin typeface="Avenir Next Condensed Medium"/>
              <a:cs typeface="Avenir Next Condensed Medium"/>
            </a:endParaRPr>
          </a:p>
          <a:p>
            <a:endParaRPr lang="pl-PL" sz="1100" dirty="0">
              <a:solidFill>
                <a:srgbClr val="FFFFFF"/>
              </a:solidFill>
              <a:latin typeface="Avenir Next Condensed Medium"/>
              <a:cs typeface="Avenir Next Condensed Medium"/>
            </a:endParaRPr>
          </a:p>
          <a:p>
            <a:endParaRPr lang="pl-PL" sz="1100" dirty="0" smtClean="0">
              <a:solidFill>
                <a:srgbClr val="FFFFFF"/>
              </a:solidFill>
              <a:latin typeface="Avenir Next Condensed Medium"/>
              <a:cs typeface="Avenir Next Condensed Medium"/>
            </a:endParaRPr>
          </a:p>
          <a:p>
            <a:endParaRPr lang="pl-PL" sz="1100" dirty="0">
              <a:solidFill>
                <a:srgbClr val="FFFFFF"/>
              </a:solidFill>
              <a:latin typeface="Avenir Next Condensed Medium"/>
              <a:cs typeface="Avenir Next Condensed Medium"/>
            </a:endParaRPr>
          </a:p>
          <a:p>
            <a:endParaRPr lang="pl-PL" sz="1100" dirty="0" smtClean="0">
              <a:solidFill>
                <a:srgbClr val="FFFFFF"/>
              </a:solidFill>
              <a:latin typeface="Avenir Next Condensed Medium"/>
              <a:cs typeface="Avenir Next Condensed Medium"/>
            </a:endParaRPr>
          </a:p>
          <a:p>
            <a:endParaRPr lang="pl-PL" sz="1100" dirty="0">
              <a:solidFill>
                <a:srgbClr val="FFFFFF"/>
              </a:solidFill>
              <a:latin typeface="Avenir Next Condensed Medium"/>
              <a:cs typeface="Avenir Next Condensed Medium"/>
            </a:endParaRPr>
          </a:p>
          <a:p>
            <a:endParaRPr lang="pl-PL" sz="1100" dirty="0" smtClean="0">
              <a:solidFill>
                <a:srgbClr val="FFFFFF"/>
              </a:solidFill>
              <a:latin typeface="Avenir Next Condensed Medium"/>
              <a:cs typeface="Avenir Next Condensed Medium"/>
            </a:endParaRPr>
          </a:p>
          <a:p>
            <a:endParaRPr lang="pl-PL" sz="1100" dirty="0">
              <a:solidFill>
                <a:srgbClr val="FFFFFF"/>
              </a:solidFill>
              <a:latin typeface="Avenir Next Condensed Medium"/>
              <a:cs typeface="Avenir Next Condensed Medium"/>
            </a:endParaRPr>
          </a:p>
          <a:p>
            <a:endParaRPr lang="pl-PL" sz="1100" dirty="0" smtClean="0">
              <a:solidFill>
                <a:srgbClr val="FFFFFF"/>
              </a:solidFill>
              <a:latin typeface="Avenir Next Condensed Medium"/>
              <a:cs typeface="Avenir Next Condensed Medium"/>
            </a:endParaRPr>
          </a:p>
          <a:p>
            <a:endParaRPr lang="pl-PL" sz="1100" dirty="0">
              <a:solidFill>
                <a:srgbClr val="FFFFFF"/>
              </a:solidFill>
              <a:latin typeface="Avenir Next Condensed Medium"/>
              <a:cs typeface="Avenir Next Condensed Medium"/>
            </a:endParaRPr>
          </a:p>
          <a:p>
            <a:endParaRPr lang="pl-PL" sz="1100" dirty="0" smtClean="0">
              <a:solidFill>
                <a:srgbClr val="FFFFFF"/>
              </a:solidFill>
              <a:latin typeface="Avenir Next Condensed Medium"/>
              <a:cs typeface="Avenir Next Condensed Medium"/>
            </a:endParaRPr>
          </a:p>
          <a:p>
            <a:endParaRPr lang="pl-PL" sz="1100" dirty="0">
              <a:solidFill>
                <a:srgbClr val="FFFFFF"/>
              </a:solidFill>
              <a:latin typeface="Avenir Next Condensed Medium"/>
              <a:cs typeface="Avenir Next Condensed Medium"/>
            </a:endParaRPr>
          </a:p>
          <a:p>
            <a:endParaRPr lang="pl-PL" sz="1100" dirty="0" smtClean="0">
              <a:solidFill>
                <a:srgbClr val="FFFFFF"/>
              </a:solidFill>
              <a:latin typeface="Avenir Next Condensed Medium"/>
              <a:cs typeface="Avenir Next Condensed Medium"/>
            </a:endParaRPr>
          </a:p>
          <a:p>
            <a:endParaRPr lang="pl-PL" sz="1100" dirty="0">
              <a:solidFill>
                <a:srgbClr val="FFFFFF"/>
              </a:solidFill>
              <a:latin typeface="Avenir Next Condensed Medium"/>
              <a:cs typeface="Avenir Next Condensed Medium"/>
            </a:endParaRPr>
          </a:p>
          <a:p>
            <a:endParaRPr lang="pl-PL" sz="1100" dirty="0" smtClean="0">
              <a:solidFill>
                <a:srgbClr val="FFFFFF"/>
              </a:solidFill>
              <a:latin typeface="Avenir Next Condensed Medium"/>
              <a:cs typeface="Avenir Next Condensed Medium"/>
            </a:endParaRPr>
          </a:p>
          <a:p>
            <a:endParaRPr lang="pl-PL" sz="1100" dirty="0">
              <a:solidFill>
                <a:srgbClr val="FFFFFF"/>
              </a:solidFill>
              <a:latin typeface="Avenir Next Condensed Medium"/>
              <a:cs typeface="Avenir Next Condensed Medium"/>
            </a:endParaRPr>
          </a:p>
          <a:p>
            <a:endParaRPr lang="pl-PL" sz="1100" dirty="0" smtClean="0">
              <a:solidFill>
                <a:srgbClr val="FFFFFF"/>
              </a:solidFill>
              <a:latin typeface="Avenir Next Condensed Medium"/>
              <a:cs typeface="Avenir Next Condensed Medium"/>
            </a:endParaRPr>
          </a:p>
          <a:p>
            <a:endParaRPr lang="pl-PL" sz="1100" dirty="0">
              <a:solidFill>
                <a:srgbClr val="FFFFFF"/>
              </a:solidFill>
              <a:latin typeface="Avenir Next Condensed Medium"/>
              <a:cs typeface="Avenir Next Condensed Medium"/>
            </a:endParaRPr>
          </a:p>
          <a:p>
            <a:endParaRPr lang="pl-PL" sz="1100" dirty="0" smtClean="0">
              <a:solidFill>
                <a:srgbClr val="FFFFFF"/>
              </a:solidFill>
              <a:latin typeface="Avenir Next Condensed Medium"/>
              <a:cs typeface="Avenir Next Condensed Medium"/>
            </a:endParaRPr>
          </a:p>
          <a:p>
            <a:endParaRPr lang="pl-PL" sz="1100" dirty="0">
              <a:solidFill>
                <a:srgbClr val="FFFFFF"/>
              </a:solidFill>
              <a:latin typeface="Avenir Next Condensed Medium"/>
              <a:cs typeface="Avenir Next Condensed Medium"/>
            </a:endParaRPr>
          </a:p>
          <a:p>
            <a:endParaRPr lang="pl-PL" sz="1100" dirty="0" smtClean="0">
              <a:solidFill>
                <a:srgbClr val="FFFFFF"/>
              </a:solidFill>
              <a:latin typeface="Avenir Next Condensed Medium"/>
              <a:cs typeface="Avenir Next Condensed Medium"/>
            </a:endParaRPr>
          </a:p>
          <a:p>
            <a:endParaRPr lang="pl-PL" sz="1100" dirty="0">
              <a:solidFill>
                <a:srgbClr val="FFFFFF"/>
              </a:solidFill>
              <a:latin typeface="Avenir Next Condensed Medium"/>
              <a:cs typeface="Avenir Next Condensed Medium"/>
            </a:endParaRPr>
          </a:p>
          <a:p>
            <a:endParaRPr lang="pl-PL" sz="1100" dirty="0" smtClean="0">
              <a:solidFill>
                <a:srgbClr val="FFFFFF"/>
              </a:solidFill>
              <a:latin typeface="Avenir Next Condensed Medium"/>
              <a:cs typeface="Avenir Next Condensed Medium"/>
            </a:endParaRPr>
          </a:p>
          <a:p>
            <a:endParaRPr lang="pl-PL" sz="1100" dirty="0">
              <a:solidFill>
                <a:srgbClr val="FFFFFF"/>
              </a:solidFill>
              <a:latin typeface="Avenir Next Condensed Medium"/>
              <a:cs typeface="Avenir Next Condensed Medium"/>
            </a:endParaRPr>
          </a:p>
          <a:p>
            <a:endParaRPr lang="pl-PL" sz="1100" dirty="0" smtClean="0">
              <a:solidFill>
                <a:srgbClr val="FFFFFF"/>
              </a:solidFill>
              <a:latin typeface="Avenir Next Condensed Medium"/>
              <a:cs typeface="Avenir Next Condensed Medium"/>
            </a:endParaRPr>
          </a:p>
          <a:p>
            <a:endParaRPr lang="pl-PL" sz="1100" dirty="0">
              <a:solidFill>
                <a:srgbClr val="FFFFFF"/>
              </a:solidFill>
              <a:latin typeface="Avenir Next Condensed Medium"/>
              <a:cs typeface="Avenir Next Condensed Medium"/>
            </a:endParaRPr>
          </a:p>
          <a:p>
            <a:endParaRPr lang="pl-PL" sz="1100" dirty="0" smtClean="0">
              <a:solidFill>
                <a:srgbClr val="FFFFFF"/>
              </a:solidFill>
              <a:latin typeface="Avenir Next Condensed Medium"/>
              <a:cs typeface="Avenir Next Condensed Medium"/>
            </a:endParaRPr>
          </a:p>
          <a:p>
            <a:endParaRPr lang="pl-PL" sz="1100" dirty="0">
              <a:solidFill>
                <a:srgbClr val="FFFFFF"/>
              </a:solidFill>
              <a:latin typeface="Avenir Next Condensed Medium"/>
              <a:cs typeface="Avenir Next Condensed Medium"/>
            </a:endParaRPr>
          </a:p>
          <a:p>
            <a:endParaRPr lang="pl-PL" sz="1100" dirty="0" smtClean="0">
              <a:solidFill>
                <a:srgbClr val="FFFFFF"/>
              </a:solidFill>
              <a:latin typeface="Avenir Next Condensed Medium"/>
              <a:cs typeface="Avenir Next Condensed Medium"/>
            </a:endParaRPr>
          </a:p>
          <a:p>
            <a:endParaRPr lang="pl-PL" sz="1100" dirty="0">
              <a:solidFill>
                <a:srgbClr val="FFFFFF"/>
              </a:solidFill>
              <a:latin typeface="Avenir Next Condensed Medium"/>
              <a:cs typeface="Avenir Next Condensed Medium"/>
            </a:endParaRPr>
          </a:p>
          <a:p>
            <a:endParaRPr lang="pl-PL" sz="1100" dirty="0" smtClean="0">
              <a:solidFill>
                <a:srgbClr val="FFFFFF"/>
              </a:solidFill>
              <a:latin typeface="Avenir Next Condensed Medium"/>
              <a:cs typeface="Avenir Next Condensed Medium"/>
            </a:endParaRPr>
          </a:p>
          <a:p>
            <a:endParaRPr lang="pl-PL" sz="1100" dirty="0">
              <a:solidFill>
                <a:srgbClr val="FFFFFF"/>
              </a:solidFill>
              <a:latin typeface="Avenir Next Condensed Medium"/>
              <a:cs typeface="Avenir Next Condensed Medium"/>
            </a:endParaRPr>
          </a:p>
          <a:p>
            <a:endParaRPr lang="pl-PL" sz="1100" dirty="0" smtClean="0">
              <a:solidFill>
                <a:srgbClr val="FFFFFF"/>
              </a:solidFill>
              <a:latin typeface="Avenir Next Condensed Medium"/>
              <a:cs typeface="Avenir Next Condensed Medium"/>
            </a:endParaRPr>
          </a:p>
          <a:p>
            <a:endParaRPr lang="pl-PL" sz="1100" dirty="0">
              <a:solidFill>
                <a:srgbClr val="FFFFFF"/>
              </a:solidFill>
              <a:latin typeface="Avenir Next Condensed Medium"/>
              <a:cs typeface="Avenir Next Condensed Medium"/>
            </a:endParaRPr>
          </a:p>
          <a:p>
            <a:endParaRPr lang="pl-PL" sz="1100" dirty="0" smtClean="0">
              <a:solidFill>
                <a:srgbClr val="FFFFFF"/>
              </a:solidFill>
              <a:latin typeface="Avenir Next Condensed Medium"/>
              <a:cs typeface="Avenir Next Condensed Medium"/>
            </a:endParaRPr>
          </a:p>
          <a:p>
            <a:endParaRPr lang="pl-PL" sz="1100" dirty="0">
              <a:solidFill>
                <a:srgbClr val="FFFFFF"/>
              </a:solidFill>
              <a:latin typeface="Avenir Next Condensed Medium"/>
              <a:cs typeface="Avenir Next Condensed Medium"/>
            </a:endParaRPr>
          </a:p>
          <a:p>
            <a:endParaRPr lang="pl-PL" sz="1100" dirty="0" smtClean="0">
              <a:solidFill>
                <a:srgbClr val="FFFFFF"/>
              </a:solidFill>
              <a:latin typeface="Avenir Next Condensed Medium"/>
              <a:cs typeface="Avenir Next Condensed Medium"/>
            </a:endParaRPr>
          </a:p>
          <a:p>
            <a:endParaRPr lang="pl-PL" sz="1100" dirty="0">
              <a:solidFill>
                <a:srgbClr val="FFFFFF"/>
              </a:solidFill>
              <a:latin typeface="Avenir Next Condensed Medium"/>
              <a:cs typeface="Avenir Next Condensed Medium"/>
            </a:endParaRPr>
          </a:p>
          <a:p>
            <a:endParaRPr lang="pl-PL" sz="1100" dirty="0" smtClean="0">
              <a:solidFill>
                <a:srgbClr val="FFFFFF"/>
              </a:solidFill>
              <a:latin typeface="Avenir Next Condensed Medium"/>
              <a:cs typeface="Avenir Next Condensed Medium"/>
            </a:endParaRPr>
          </a:p>
          <a:p>
            <a:endParaRPr lang="pl-PL" sz="1100" dirty="0">
              <a:solidFill>
                <a:srgbClr val="FFFFFF"/>
              </a:solidFill>
              <a:latin typeface="Avenir Next Condensed Medium"/>
              <a:cs typeface="Avenir Next Condensed Medium"/>
            </a:endParaRPr>
          </a:p>
          <a:p>
            <a:endParaRPr lang="pl-PL" sz="1100" dirty="0" smtClean="0">
              <a:solidFill>
                <a:srgbClr val="FFFFFF"/>
              </a:solidFill>
              <a:latin typeface="Avenir Next Condensed Medium"/>
              <a:cs typeface="Avenir Next Condensed Medium"/>
            </a:endParaRPr>
          </a:p>
          <a:p>
            <a:endParaRPr lang="pl-PL" sz="1100" dirty="0">
              <a:solidFill>
                <a:srgbClr val="FFFFFF"/>
              </a:solidFill>
              <a:latin typeface="Avenir Next Condensed Medium"/>
              <a:cs typeface="Avenir Next Condensed Medium"/>
            </a:endParaRPr>
          </a:p>
          <a:p>
            <a:endParaRPr lang="pl-PL" sz="1100" dirty="0" smtClean="0">
              <a:solidFill>
                <a:srgbClr val="FFFFFF"/>
              </a:solidFill>
              <a:latin typeface="Avenir Next Condensed Medium"/>
              <a:cs typeface="Avenir Next Condensed Medium"/>
            </a:endParaRPr>
          </a:p>
          <a:p>
            <a:endParaRPr lang="pl-PL" sz="1100" dirty="0">
              <a:solidFill>
                <a:srgbClr val="FFFFFF"/>
              </a:solidFill>
              <a:latin typeface="Avenir Next Condensed Medium"/>
              <a:cs typeface="Avenir Next Condensed Medium"/>
            </a:endParaRPr>
          </a:p>
          <a:p>
            <a:endParaRPr lang="pl-PL" sz="1100" dirty="0" smtClean="0">
              <a:solidFill>
                <a:srgbClr val="FFFFFF"/>
              </a:solidFill>
              <a:latin typeface="Avenir Next Condensed Medium"/>
              <a:cs typeface="Avenir Next Condensed Medium"/>
            </a:endParaRPr>
          </a:p>
          <a:p>
            <a:endParaRPr lang="pl-PL" sz="1100" dirty="0" smtClean="0">
              <a:solidFill>
                <a:srgbClr val="FFFFFF"/>
              </a:solidFill>
              <a:latin typeface="Avenir Next Condensed Medium"/>
              <a:cs typeface="Avenir Next Condensed Medium"/>
            </a:endParaRPr>
          </a:p>
          <a:p>
            <a:r>
              <a:rPr lang="pl-PL" sz="1100" dirty="0">
                <a:solidFill>
                  <a:srgbClr val="FFFFFF"/>
                </a:solidFill>
                <a:latin typeface="Avenir Next Condensed Medium"/>
                <a:cs typeface="Avenir Next Condensed Medium"/>
              </a:rPr>
              <a:t>Digital Access to Scholarship at Harvard</a:t>
            </a:r>
          </a:p>
          <a:p>
            <a:r>
              <a:rPr lang="pl-PL" sz="1100" dirty="0">
                <a:solidFill>
                  <a:srgbClr val="FFFFFF"/>
                </a:solidFill>
                <a:latin typeface="Avenir Next Condensed Medium"/>
                <a:cs typeface="Avenir Next Condensed Medium"/>
              </a:rPr>
              <a:t>Home page screen shot</a:t>
            </a:r>
          </a:p>
          <a:p>
            <a:r>
              <a:rPr lang="pl-PL" sz="1100" dirty="0">
                <a:solidFill>
                  <a:srgbClr val="FFFFFF"/>
                </a:solidFill>
                <a:latin typeface="Avenir Next Condensed Medium"/>
                <a:cs typeface="Avenir Next Condensed Medium"/>
              </a:rPr>
              <a:t>http://dash.harvard.edu</a:t>
            </a:r>
          </a:p>
          <a:p>
            <a:endParaRPr lang="pl-PL" sz="1100" dirty="0">
              <a:solidFill>
                <a:srgbClr val="FFFFFF"/>
              </a:solidFill>
              <a:latin typeface="Avenir Next Condensed Medium"/>
              <a:cs typeface="Avenir Next Condensed Medium"/>
            </a:endParaRPr>
          </a:p>
          <a:p>
            <a:r>
              <a:rPr lang="pl-PL" sz="1100" dirty="0">
                <a:solidFill>
                  <a:srgbClr val="FFFFFF"/>
                </a:solidFill>
                <a:latin typeface="Avenir Next Condensed Medium"/>
                <a:cs typeface="Avenir Next Condensed Medium"/>
              </a:rPr>
              <a:t>Duke University Libraries</a:t>
            </a:r>
          </a:p>
          <a:p>
            <a:r>
              <a:rPr lang="pl-PL" sz="1100" dirty="0">
                <a:solidFill>
                  <a:srgbClr val="FFFFFF"/>
                </a:solidFill>
                <a:latin typeface="Avenir Next Condensed Medium"/>
                <a:cs typeface="Avenir Next Condensed Medium"/>
              </a:rPr>
              <a:t>DukeSpace screen shot</a:t>
            </a:r>
          </a:p>
          <a:p>
            <a:r>
              <a:rPr lang="pl-PL" sz="1100" dirty="0">
                <a:solidFill>
                  <a:srgbClr val="FFFFFF"/>
                </a:solidFill>
                <a:latin typeface="Avenir Next Condensed Medium"/>
                <a:cs typeface="Avenir Next Condensed Medium"/>
              </a:rPr>
              <a:t>http://dukespace.lib.duke.edu</a:t>
            </a:r>
          </a:p>
          <a:p>
            <a:endParaRPr lang="pl-PL" sz="1100" dirty="0">
              <a:solidFill>
                <a:srgbClr val="FFFFFF"/>
              </a:solidFill>
              <a:latin typeface="Avenir Next Condensed Medium"/>
              <a:cs typeface="Avenir Next Condensed Medium"/>
            </a:endParaRPr>
          </a:p>
          <a:p>
            <a:r>
              <a:rPr lang="pl-PL" sz="1100" dirty="0">
                <a:solidFill>
                  <a:srgbClr val="FFFFFF"/>
                </a:solidFill>
                <a:latin typeface="Avenir Next Condensed Medium"/>
                <a:cs typeface="Avenir Next Condensed Medium"/>
              </a:rPr>
              <a:t>Social Science Research Network</a:t>
            </a:r>
          </a:p>
          <a:p>
            <a:r>
              <a:rPr lang="pl-PL" sz="1100" dirty="0">
                <a:solidFill>
                  <a:srgbClr val="FFFFFF"/>
                </a:solidFill>
                <a:latin typeface="Avenir Next Condensed Medium"/>
                <a:cs typeface="Avenir Next Condensed Medium"/>
              </a:rPr>
              <a:t>Home page screen shot</a:t>
            </a:r>
          </a:p>
          <a:p>
            <a:r>
              <a:rPr lang="pl-PL" sz="1100" dirty="0">
                <a:solidFill>
                  <a:srgbClr val="FFFFFF"/>
                </a:solidFill>
                <a:latin typeface="Avenir Next Condensed Medium"/>
                <a:cs typeface="Avenir Next Condensed Medium"/>
              </a:rPr>
              <a:t>http://ssrn.com/en/</a:t>
            </a:r>
          </a:p>
          <a:p>
            <a:endParaRPr lang="pl-PL" sz="1100" dirty="0">
              <a:solidFill>
                <a:srgbClr val="FFFFFF"/>
              </a:solidFill>
              <a:latin typeface="Avenir Next Condensed Medium"/>
              <a:cs typeface="Avenir Next Condensed Medium"/>
            </a:endParaRPr>
          </a:p>
          <a:p>
            <a:r>
              <a:rPr lang="pl-PL" sz="1100" dirty="0">
                <a:solidFill>
                  <a:srgbClr val="FFFFFF"/>
                </a:solidFill>
                <a:latin typeface="Avenir Next Condensed Medium"/>
                <a:cs typeface="Avenir Next Condensed Medium"/>
              </a:rPr>
              <a:t>Large copyright graffiti sigh on cream colored wall</a:t>
            </a:r>
          </a:p>
          <a:p>
            <a:r>
              <a:rPr lang="pl-PL" sz="1100" dirty="0">
                <a:solidFill>
                  <a:srgbClr val="FFFFFF"/>
                </a:solidFill>
                <a:latin typeface="Avenir Next Condensed Medium"/>
                <a:cs typeface="Avenir Next Condensed Medium"/>
              </a:rPr>
              <a:t>© Horia Varlan</a:t>
            </a:r>
          </a:p>
          <a:p>
            <a:r>
              <a:rPr lang="pl-PL" sz="1100" dirty="0">
                <a:solidFill>
                  <a:srgbClr val="FFFFFF"/>
                </a:solidFill>
                <a:latin typeface="Avenir Next Condensed Medium"/>
                <a:cs typeface="Avenir Next Condensed Medium"/>
              </a:rPr>
              <a:t>Used under a CC BY 2.0 license</a:t>
            </a:r>
          </a:p>
          <a:p>
            <a:r>
              <a:rPr lang="pl-PL" sz="1100" dirty="0">
                <a:solidFill>
                  <a:srgbClr val="FFFFFF"/>
                </a:solidFill>
                <a:latin typeface="Avenir Next Condensed Medium"/>
                <a:cs typeface="Avenir Next Condensed Medium"/>
              </a:rPr>
              <a:t>https://www.flickr.com/photos/horiavarlan/4273272605/</a:t>
            </a:r>
          </a:p>
          <a:p>
            <a:endParaRPr lang="pl-PL" sz="1100" dirty="0">
              <a:solidFill>
                <a:srgbClr val="FFFFFF"/>
              </a:solidFill>
              <a:latin typeface="Avenir Next Condensed Medium"/>
              <a:cs typeface="Avenir Next Condensed Medium"/>
            </a:endParaRPr>
          </a:p>
          <a:p>
            <a:r>
              <a:rPr lang="pl-PL" sz="1100" dirty="0">
                <a:solidFill>
                  <a:srgbClr val="FFFFFF"/>
                </a:solidFill>
                <a:latin typeface="Avenir Next Condensed Medium"/>
                <a:cs typeface="Avenir Next Condensed Medium"/>
              </a:rPr>
              <a:t>Author Rights Brochure Cover</a:t>
            </a:r>
          </a:p>
          <a:p>
            <a:r>
              <a:rPr lang="pl-PL" sz="1100" dirty="0">
                <a:solidFill>
                  <a:srgbClr val="FFFFFF"/>
                </a:solidFill>
                <a:latin typeface="Avenir Next Condensed Medium"/>
                <a:cs typeface="Avenir Next Condensed Medium"/>
              </a:rPr>
              <a:t>© SPARC</a:t>
            </a:r>
          </a:p>
          <a:p>
            <a:r>
              <a:rPr lang="pl-PL" sz="1100" dirty="0">
                <a:solidFill>
                  <a:srgbClr val="FFFFFF"/>
                </a:solidFill>
                <a:latin typeface="Avenir Next Condensed Medium"/>
                <a:cs typeface="Avenir Next Condensed Medium"/>
              </a:rPr>
              <a:t>Used under a CC BY 3.0 license</a:t>
            </a:r>
          </a:p>
          <a:p>
            <a:r>
              <a:rPr lang="pl-PL" sz="1100" dirty="0">
                <a:solidFill>
                  <a:srgbClr val="FFFFFF"/>
                </a:solidFill>
                <a:latin typeface="Avenir Next Condensed Medium"/>
                <a:cs typeface="Avenir Next Condensed Medium"/>
              </a:rPr>
              <a:t>http://www.sparc.arl.org/sites/default/files/SPARC_AuthorRights_Poster2006_0.pdf</a:t>
            </a:r>
          </a:p>
          <a:p>
            <a:endParaRPr lang="pl-PL" sz="1100" dirty="0">
              <a:solidFill>
                <a:srgbClr val="FFFFFF"/>
              </a:solidFill>
              <a:latin typeface="Avenir Next Condensed Medium"/>
              <a:cs typeface="Avenir Next Condensed Medium"/>
            </a:endParaRPr>
          </a:p>
          <a:p>
            <a:r>
              <a:rPr lang="pl-PL" sz="1100" dirty="0">
                <a:solidFill>
                  <a:srgbClr val="FFFFFF"/>
                </a:solidFill>
                <a:latin typeface="Avenir Next Condensed Medium"/>
                <a:cs typeface="Avenir Next Condensed Medium"/>
              </a:rPr>
              <a:t>Day 207: I’ve Contracted An Agreement</a:t>
            </a:r>
          </a:p>
          <a:p>
            <a:r>
              <a:rPr lang="pl-PL" sz="1100" dirty="0">
                <a:solidFill>
                  <a:srgbClr val="FFFFFF"/>
                </a:solidFill>
                <a:latin typeface="Avenir Next Condensed Medium"/>
                <a:cs typeface="Avenir Next Condensed Medium"/>
              </a:rPr>
              <a:t>© Juli</a:t>
            </a:r>
          </a:p>
          <a:p>
            <a:r>
              <a:rPr lang="pl-PL" sz="1100" dirty="0">
                <a:solidFill>
                  <a:srgbClr val="FFFFFF"/>
                </a:solidFill>
                <a:latin typeface="Avenir Next Condensed Medium"/>
                <a:cs typeface="Avenir Next Condensed Medium"/>
              </a:rPr>
              <a:t>Used under a CC BY NC-ND 2.0 license</a:t>
            </a:r>
          </a:p>
          <a:p>
            <a:r>
              <a:rPr lang="pl-PL" sz="1100" dirty="0">
                <a:solidFill>
                  <a:srgbClr val="FFFFFF"/>
                </a:solidFill>
                <a:latin typeface="Avenir Next Condensed Medium"/>
                <a:cs typeface="Avenir Next Condensed Medium"/>
              </a:rPr>
              <a:t>https://www.flickr.com/photos/julishannon/2434691031/</a:t>
            </a:r>
          </a:p>
          <a:p>
            <a:endParaRPr lang="pl-PL" sz="1100" dirty="0">
              <a:solidFill>
                <a:srgbClr val="FFFFFF"/>
              </a:solidFill>
              <a:latin typeface="Avenir Next Condensed Medium"/>
              <a:cs typeface="Avenir Next Condensed Medium"/>
            </a:endParaRPr>
          </a:p>
          <a:p>
            <a:r>
              <a:rPr lang="pl-PL" sz="1100" dirty="0">
                <a:solidFill>
                  <a:srgbClr val="FFFFFF"/>
                </a:solidFill>
                <a:latin typeface="Avenir Next Condensed Medium"/>
                <a:cs typeface="Avenir Next Condensed Medium"/>
              </a:rPr>
              <a:t>Untitled</a:t>
            </a:r>
          </a:p>
          <a:p>
            <a:r>
              <a:rPr lang="pl-PL" sz="1100" dirty="0">
                <a:solidFill>
                  <a:srgbClr val="FFFFFF"/>
                </a:solidFill>
                <a:latin typeface="Avenir Next Condensed Medium"/>
                <a:cs typeface="Avenir Next Condensed Medium"/>
              </a:rPr>
              <a:t>© David Silver</a:t>
            </a:r>
          </a:p>
          <a:p>
            <a:r>
              <a:rPr lang="pl-PL" sz="1100" dirty="0">
                <a:solidFill>
                  <a:srgbClr val="FFFFFF"/>
                </a:solidFill>
                <a:latin typeface="Avenir Next Condensed Medium"/>
                <a:cs typeface="Avenir Next Condensed Medium"/>
              </a:rPr>
              <a:t>Used under a CC BY NC-SA 2.0 license</a:t>
            </a:r>
          </a:p>
          <a:p>
            <a:r>
              <a:rPr lang="pl-PL" sz="1100" dirty="0">
                <a:solidFill>
                  <a:srgbClr val="FFFFFF"/>
                </a:solidFill>
                <a:latin typeface="Avenir Next Condensed Medium"/>
                <a:cs typeface="Avenir Next Condensed Medium"/>
              </a:rPr>
              <a:t>https://www.flickr.com/photos/davidsilver/2861078232/</a:t>
            </a:r>
          </a:p>
          <a:p>
            <a:endParaRPr lang="pl-PL" sz="1100" dirty="0">
              <a:solidFill>
                <a:srgbClr val="FFFFFF"/>
              </a:solidFill>
              <a:latin typeface="Avenir Next Condensed Medium"/>
              <a:cs typeface="Avenir Next Condensed Medium"/>
            </a:endParaRPr>
          </a:p>
          <a:p>
            <a:endParaRPr lang="pl-PL" sz="1100" dirty="0">
              <a:solidFill>
                <a:srgbClr val="FFFFFF"/>
              </a:solidFill>
              <a:latin typeface="Avenir Next Condensed Medium"/>
              <a:cs typeface="Avenir Next Condensed Medium"/>
            </a:endParaRPr>
          </a:p>
          <a:p>
            <a:endParaRPr lang="pl-PL" sz="1100" dirty="0">
              <a:solidFill>
                <a:srgbClr val="FFFFFF"/>
              </a:solidFill>
              <a:latin typeface="Avenir Next Condensed Medium"/>
              <a:cs typeface="Avenir Next Condensed Medium"/>
            </a:endParaRPr>
          </a:p>
          <a:p>
            <a:endParaRPr lang="en-US" sz="1100" dirty="0"/>
          </a:p>
          <a:p>
            <a:endParaRPr lang="pl-PL" sz="1100" dirty="0">
              <a:solidFill>
                <a:srgbClr val="FFFFFF"/>
              </a:solidFill>
              <a:latin typeface="Avenir Next Condensed Medium"/>
              <a:cs typeface="Avenir Next Condensed Medium"/>
            </a:endParaRPr>
          </a:p>
          <a:p>
            <a:endParaRPr lang="pl-PL" sz="1100" dirty="0">
              <a:solidFill>
                <a:srgbClr val="FFFFFF"/>
              </a:solidFill>
              <a:latin typeface="Avenir Next Condensed Medium"/>
              <a:cs typeface="Avenir Next Condensed Medium"/>
            </a:endParaRPr>
          </a:p>
        </p:txBody>
      </p:sp>
    </p:spTree>
    <p:extLst>
      <p:ext uri="{BB962C8B-B14F-4D97-AF65-F5344CB8AC3E}">
        <p14:creationId xmlns:p14="http://schemas.microsoft.com/office/powerpoint/2010/main" val="728514103"/>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extBox 8"/>
          <p:cNvSpPr txBox="1">
            <a:spLocks noChangeArrowheads="1"/>
          </p:cNvSpPr>
          <p:nvPr/>
        </p:nvSpPr>
        <p:spPr bwMode="auto">
          <a:xfrm>
            <a:off x="306389" y="175684"/>
            <a:ext cx="5845175"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charset="0"/>
                <a:ea typeface="MS PGothic" charset="0"/>
                <a:cs typeface="MS PGothic" charset="0"/>
              </a:defRPr>
            </a:lvl1pPr>
            <a:lvl2pPr marL="742950" indent="-285750" eaLnBrk="0" hangingPunct="0">
              <a:defRPr>
                <a:solidFill>
                  <a:schemeClr val="tx1"/>
                </a:solidFill>
                <a:latin typeface="Calibri" charset="0"/>
                <a:ea typeface="MS PGothic" charset="0"/>
                <a:cs typeface="MS PGothic" charset="0"/>
              </a:defRPr>
            </a:lvl2pPr>
            <a:lvl3pPr marL="1143000" indent="-228600" eaLnBrk="0" hangingPunct="0">
              <a:defRPr>
                <a:solidFill>
                  <a:schemeClr val="tx1"/>
                </a:solidFill>
                <a:latin typeface="Calibri" charset="0"/>
                <a:ea typeface="MS PGothic" charset="0"/>
                <a:cs typeface="MS PGothic" charset="0"/>
              </a:defRPr>
            </a:lvl3pPr>
            <a:lvl4pPr marL="1600200" indent="-228600" eaLnBrk="0" hangingPunct="0">
              <a:defRPr>
                <a:solidFill>
                  <a:schemeClr val="tx1"/>
                </a:solidFill>
                <a:latin typeface="Calibri" charset="0"/>
                <a:ea typeface="MS PGothic" charset="0"/>
                <a:cs typeface="MS PGothic" charset="0"/>
              </a:defRPr>
            </a:lvl4pPr>
            <a:lvl5pPr marL="2057400" indent="-228600" eaLnBrk="0" hangingPunct="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eaLnBrk="1" hangingPunct="1"/>
            <a:r>
              <a:rPr lang="en-US" sz="3200" dirty="0" smtClean="0">
                <a:solidFill>
                  <a:schemeClr val="bg1"/>
                </a:solidFill>
                <a:latin typeface="Avenir Next Demi Bold"/>
                <a:cs typeface="Avenir Next Demi Bold"/>
              </a:rPr>
              <a:t>Photo Credits</a:t>
            </a:r>
            <a:endParaRPr lang="en-US" sz="3200" dirty="0">
              <a:solidFill>
                <a:schemeClr val="bg1"/>
              </a:solidFill>
              <a:latin typeface="Avenir Next Demi Bold"/>
              <a:cs typeface="Avenir Next Demi Bold"/>
            </a:endParaRPr>
          </a:p>
        </p:txBody>
      </p:sp>
      <p:sp>
        <p:nvSpPr>
          <p:cNvPr id="35845" name="TextBox 3"/>
          <p:cNvSpPr txBox="1">
            <a:spLocks noChangeArrowheads="1"/>
          </p:cNvSpPr>
          <p:nvPr/>
        </p:nvSpPr>
        <p:spPr bwMode="auto">
          <a:xfrm>
            <a:off x="306388" y="1348318"/>
            <a:ext cx="66548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charset="0"/>
                <a:ea typeface="MS PGothic" charset="0"/>
                <a:cs typeface="MS PGothic" charset="0"/>
              </a:defRPr>
            </a:lvl1pPr>
            <a:lvl2pPr marL="742950" indent="-285750" eaLnBrk="0" hangingPunct="0">
              <a:defRPr>
                <a:solidFill>
                  <a:schemeClr val="tx1"/>
                </a:solidFill>
                <a:latin typeface="Calibri" charset="0"/>
                <a:ea typeface="MS PGothic" charset="0"/>
                <a:cs typeface="MS PGothic" charset="0"/>
              </a:defRPr>
            </a:lvl2pPr>
            <a:lvl3pPr marL="1143000" indent="-228600" eaLnBrk="0" hangingPunct="0">
              <a:defRPr>
                <a:solidFill>
                  <a:schemeClr val="tx1"/>
                </a:solidFill>
                <a:latin typeface="Calibri" charset="0"/>
                <a:ea typeface="MS PGothic" charset="0"/>
                <a:cs typeface="MS PGothic" charset="0"/>
              </a:defRPr>
            </a:lvl3pPr>
            <a:lvl4pPr marL="1600200" indent="-228600" eaLnBrk="0" hangingPunct="0">
              <a:defRPr>
                <a:solidFill>
                  <a:schemeClr val="tx1"/>
                </a:solidFill>
                <a:latin typeface="Calibri" charset="0"/>
                <a:ea typeface="MS PGothic" charset="0"/>
                <a:cs typeface="MS PGothic" charset="0"/>
              </a:defRPr>
            </a:lvl4pPr>
            <a:lvl5pPr marL="2057400" indent="-228600" eaLnBrk="0" hangingPunct="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eaLnBrk="1" hangingPunct="1"/>
            <a:endParaRPr lang="en-US" dirty="0"/>
          </a:p>
          <a:p>
            <a:pPr eaLnBrk="1" hangingPunct="1"/>
            <a:endParaRPr lang="en-US" dirty="0"/>
          </a:p>
          <a:p>
            <a:pPr eaLnBrk="1" hangingPunct="1"/>
            <a:endParaRPr lang="en-US" dirty="0"/>
          </a:p>
          <a:p>
            <a:pPr eaLnBrk="1" hangingPunct="1"/>
            <a:endParaRPr lang="en-US" dirty="0"/>
          </a:p>
        </p:txBody>
      </p:sp>
      <p:sp>
        <p:nvSpPr>
          <p:cNvPr id="2" name="TextBox 1"/>
          <p:cNvSpPr txBox="1"/>
          <p:nvPr/>
        </p:nvSpPr>
        <p:spPr>
          <a:xfrm>
            <a:off x="306389" y="760460"/>
            <a:ext cx="7776123" cy="14834833"/>
          </a:xfrm>
          <a:prstGeom prst="rect">
            <a:avLst/>
          </a:prstGeom>
          <a:noFill/>
        </p:spPr>
        <p:txBody>
          <a:bodyPr wrap="square" numCol="2" rtlCol="0">
            <a:spAutoFit/>
          </a:bodyPr>
          <a:lstStyle/>
          <a:p>
            <a:r>
              <a:rPr lang="pl-PL" sz="1200" dirty="0">
                <a:solidFill>
                  <a:srgbClr val="FFFFFF"/>
                </a:solidFill>
                <a:latin typeface="Avenir Next Condensed Medium"/>
                <a:cs typeface="Avenir Next Condensed Medium"/>
              </a:rPr>
              <a:t>Miamiu / Alumni Hall in Winter</a:t>
            </a:r>
          </a:p>
          <a:p>
            <a:r>
              <a:rPr lang="pl-PL" sz="1200" dirty="0">
                <a:solidFill>
                  <a:srgbClr val="FFFFFF"/>
                </a:solidFill>
                <a:latin typeface="Avenir Next Condensed Medium"/>
                <a:cs typeface="Avenir Next Condensed Medium"/>
              </a:rPr>
              <a:t>Licensed under Public Domain via Wikimedia Commons</a:t>
            </a:r>
          </a:p>
          <a:p>
            <a:r>
              <a:rPr lang="pl-PL" sz="1200" dirty="0">
                <a:solidFill>
                  <a:srgbClr val="FFFFFF"/>
                </a:solidFill>
                <a:latin typeface="Avenir Next Condensed Medium"/>
                <a:cs typeface="Avenir Next Condensed Medium"/>
              </a:rPr>
              <a:t>http://commons.wikimedia.org/wiki/</a:t>
            </a:r>
          </a:p>
          <a:p>
            <a:r>
              <a:rPr lang="pl-PL" sz="1200" dirty="0">
                <a:solidFill>
                  <a:srgbClr val="FFFFFF"/>
                </a:solidFill>
                <a:latin typeface="Avenir Next Condensed Medium"/>
                <a:cs typeface="Avenir Next Condensed Medium"/>
              </a:rPr>
              <a:t>File:Miamiu.jpg#mediaviewer/File:Miamiu.jpg</a:t>
            </a:r>
          </a:p>
          <a:p>
            <a:endParaRPr lang="pl-PL" sz="1200" dirty="0">
              <a:solidFill>
                <a:srgbClr val="FFFFFF"/>
              </a:solidFill>
              <a:latin typeface="Avenir Next Condensed Medium"/>
              <a:cs typeface="Avenir Next Condensed Medium"/>
            </a:endParaRPr>
          </a:p>
          <a:p>
            <a:r>
              <a:rPr lang="pl-PL" sz="1200" dirty="0">
                <a:solidFill>
                  <a:srgbClr val="FFFFFF"/>
                </a:solidFill>
                <a:latin typeface="Avenir Next Condensed Medium"/>
                <a:cs typeface="Avenir Next Condensed Medium"/>
              </a:rPr>
              <a:t>Muohiobelltower</a:t>
            </a:r>
          </a:p>
          <a:p>
            <a:r>
              <a:rPr lang="pl-PL" sz="1200" dirty="0">
                <a:solidFill>
                  <a:srgbClr val="FFFFFF"/>
                </a:solidFill>
                <a:latin typeface="Avenir Next Condensed Medium"/>
                <a:cs typeface="Avenir Next Condensed Medium"/>
              </a:rPr>
              <a:t>Licensed under Public domain via Wikimedia Commons</a:t>
            </a:r>
          </a:p>
          <a:p>
            <a:r>
              <a:rPr lang="pl-PL" sz="1200" dirty="0">
                <a:solidFill>
                  <a:srgbClr val="FFFFFF"/>
                </a:solidFill>
                <a:latin typeface="Avenir Next Condensed Medium"/>
                <a:cs typeface="Avenir Next Condensed Medium"/>
              </a:rPr>
              <a:t>http://commons.wikimedia.org/wiki/</a:t>
            </a:r>
          </a:p>
          <a:p>
            <a:r>
              <a:rPr lang="pl-PL" sz="1200" dirty="0">
                <a:solidFill>
                  <a:srgbClr val="FFFFFF"/>
                </a:solidFill>
                <a:latin typeface="Avenir Next Condensed Medium"/>
                <a:cs typeface="Avenir Next Condensed Medium"/>
              </a:rPr>
              <a:t>File:Muohiobelltower.jpg#mediaviewer/File:Muohiobelltower.jpg</a:t>
            </a:r>
          </a:p>
          <a:p>
            <a:endParaRPr lang="pl-PL" sz="1200" dirty="0">
              <a:solidFill>
                <a:srgbClr val="FFFFFF"/>
              </a:solidFill>
              <a:latin typeface="Avenir Next Condensed Medium"/>
              <a:cs typeface="Avenir Next Condensed Medium"/>
            </a:endParaRPr>
          </a:p>
          <a:p>
            <a:r>
              <a:rPr lang="pl-PL" sz="1200" dirty="0">
                <a:solidFill>
                  <a:srgbClr val="FFFFFF"/>
                </a:solidFill>
                <a:latin typeface="Avenir Next Condensed Medium"/>
                <a:cs typeface="Avenir Next Condensed Medium"/>
              </a:rPr>
              <a:t>Sundial and MacCracken Hall</a:t>
            </a:r>
          </a:p>
          <a:p>
            <a:r>
              <a:rPr lang="pl-PL" sz="1200" dirty="0">
                <a:solidFill>
                  <a:srgbClr val="FFFFFF"/>
                </a:solidFill>
                <a:latin typeface="Avenir Next Condensed Medium"/>
                <a:cs typeface="Avenir Next Condensed Medium"/>
              </a:rPr>
              <a:t>© Brandon C / ColorblindRain</a:t>
            </a:r>
          </a:p>
          <a:p>
            <a:r>
              <a:rPr lang="pl-PL" sz="1200" dirty="0">
                <a:solidFill>
                  <a:srgbClr val="FFFFFF"/>
                </a:solidFill>
                <a:latin typeface="Avenir Next Condensed Medium"/>
                <a:cs typeface="Avenir Next Condensed Medium"/>
              </a:rPr>
              <a:t>Used under a CC BY-NC 2.0 license</a:t>
            </a:r>
          </a:p>
          <a:p>
            <a:r>
              <a:rPr lang="pl-PL" sz="1200" dirty="0">
                <a:solidFill>
                  <a:srgbClr val="FFFFFF"/>
                </a:solidFill>
                <a:latin typeface="Avenir Next Condensed Medium"/>
                <a:cs typeface="Avenir Next Condensed Medium"/>
              </a:rPr>
              <a:t>https://www.flickr.com/photos/bmcirillo/3658748/</a:t>
            </a:r>
          </a:p>
          <a:p>
            <a:endParaRPr lang="pl-PL" sz="1200" dirty="0">
              <a:solidFill>
                <a:srgbClr val="FFFFFF"/>
              </a:solidFill>
              <a:latin typeface="Avenir Next Condensed Medium"/>
              <a:cs typeface="Avenir Next Condensed Medium"/>
            </a:endParaRPr>
          </a:p>
          <a:p>
            <a:r>
              <a:rPr lang="pl-PL" sz="1200" dirty="0">
                <a:solidFill>
                  <a:srgbClr val="FFFFFF"/>
                </a:solidFill>
                <a:latin typeface="Avenir Next Condensed Medium"/>
                <a:cs typeface="Avenir Next Condensed Medium"/>
              </a:rPr>
              <a:t>Roudebush Hall</a:t>
            </a:r>
          </a:p>
          <a:p>
            <a:r>
              <a:rPr lang="pl-PL" sz="1200" dirty="0">
                <a:solidFill>
                  <a:srgbClr val="FFFFFF"/>
                </a:solidFill>
                <a:latin typeface="Avenir Next Condensed Medium"/>
                <a:cs typeface="Avenir Next Condensed Medium"/>
              </a:rPr>
              <a:t>© Brandon C / ColorblindRain</a:t>
            </a:r>
          </a:p>
          <a:p>
            <a:r>
              <a:rPr lang="pl-PL" sz="1200" dirty="0">
                <a:solidFill>
                  <a:srgbClr val="FFFFFF"/>
                </a:solidFill>
                <a:latin typeface="Avenir Next Condensed Medium"/>
                <a:cs typeface="Avenir Next Condensed Medium"/>
              </a:rPr>
              <a:t>Used under a CC BY-NC 2.0 license</a:t>
            </a:r>
          </a:p>
          <a:p>
            <a:r>
              <a:rPr lang="pl-PL" sz="1200" dirty="0">
                <a:solidFill>
                  <a:srgbClr val="FFFFFF"/>
                </a:solidFill>
                <a:latin typeface="Avenir Next Condensed Medium"/>
                <a:cs typeface="Avenir Next Condensed Medium"/>
              </a:rPr>
              <a:t>https://www.flickr.com/photos/bmcirillo/86556265/</a:t>
            </a:r>
          </a:p>
          <a:p>
            <a:endParaRPr lang="pl-PL" sz="1200" dirty="0">
              <a:solidFill>
                <a:srgbClr val="FFFFFF"/>
              </a:solidFill>
              <a:latin typeface="Avenir Next Condensed Medium"/>
              <a:cs typeface="Avenir Next Condensed Medium"/>
            </a:endParaRPr>
          </a:p>
          <a:p>
            <a:r>
              <a:rPr lang="pl-PL" sz="1200" dirty="0">
                <a:solidFill>
                  <a:srgbClr val="FFFFFF"/>
                </a:solidFill>
                <a:latin typeface="Avenir Next Condensed Medium"/>
                <a:cs typeface="Avenir Next Condensed Medium"/>
              </a:rPr>
              <a:t>King Library</a:t>
            </a:r>
          </a:p>
          <a:p>
            <a:r>
              <a:rPr lang="pl-PL" sz="1200" dirty="0">
                <a:solidFill>
                  <a:srgbClr val="FFFFFF"/>
                </a:solidFill>
                <a:latin typeface="Avenir Next Condensed Medium"/>
                <a:cs typeface="Avenir Next Condensed Medium"/>
              </a:rPr>
              <a:t>© Brandon C / ColorblindRain</a:t>
            </a:r>
          </a:p>
          <a:p>
            <a:r>
              <a:rPr lang="pl-PL" sz="1200" dirty="0">
                <a:solidFill>
                  <a:srgbClr val="FFFFFF"/>
                </a:solidFill>
                <a:latin typeface="Avenir Next Condensed Medium"/>
                <a:cs typeface="Avenir Next Condensed Medium"/>
              </a:rPr>
              <a:t>Used under a CC BY-NC 2.0 license</a:t>
            </a:r>
          </a:p>
          <a:p>
            <a:r>
              <a:rPr lang="pl-PL" sz="1200" dirty="0">
                <a:solidFill>
                  <a:srgbClr val="FFFFFF"/>
                </a:solidFill>
                <a:latin typeface="Avenir Next Condensed Medium"/>
                <a:cs typeface="Avenir Next Condensed Medium"/>
              </a:rPr>
              <a:t>https://www.flickr.com/photos/bmcirillo/86556538/</a:t>
            </a:r>
          </a:p>
          <a:p>
            <a:endParaRPr lang="pl-PL" sz="1200" dirty="0">
              <a:solidFill>
                <a:srgbClr val="FFFFFF"/>
              </a:solidFill>
              <a:latin typeface="Avenir Next Condensed Medium"/>
              <a:cs typeface="Avenir Next Condensed Medium"/>
            </a:endParaRPr>
          </a:p>
          <a:p>
            <a:r>
              <a:rPr lang="pl-PL" sz="1200" dirty="0">
                <a:solidFill>
                  <a:srgbClr val="FFFFFF"/>
                </a:solidFill>
                <a:latin typeface="Avenir Next Condensed Medium"/>
                <a:cs typeface="Avenir Next Condensed Medium"/>
              </a:rPr>
              <a:t>Open Access</a:t>
            </a:r>
          </a:p>
          <a:p>
            <a:r>
              <a:rPr lang="pl-PL" sz="1200" dirty="0">
                <a:solidFill>
                  <a:srgbClr val="FFFFFF"/>
                </a:solidFill>
                <a:latin typeface="Avenir Next Condensed Medium"/>
                <a:cs typeface="Avenir Next Condensed Medium"/>
              </a:rPr>
              <a:t>© Mauricio Fino / maolibrarian</a:t>
            </a:r>
          </a:p>
          <a:p>
            <a:r>
              <a:rPr lang="pl-PL" sz="1200" dirty="0">
                <a:solidFill>
                  <a:srgbClr val="FFFFFF"/>
                </a:solidFill>
                <a:latin typeface="Avenir Next Condensed Medium"/>
                <a:cs typeface="Avenir Next Condensed Medium"/>
              </a:rPr>
              <a:t>Used under a CC BY-NC-SA 2.0 license</a:t>
            </a:r>
          </a:p>
          <a:p>
            <a:r>
              <a:rPr lang="pl-PL" sz="1200" dirty="0">
                <a:solidFill>
                  <a:srgbClr val="FFFFFF"/>
                </a:solidFill>
                <a:latin typeface="Avenir Next Condensed Medium"/>
                <a:cs typeface="Avenir Next Condensed Medium"/>
              </a:rPr>
              <a:t>https://www.flickr.com/photos/maolibrarian/5618343640/</a:t>
            </a:r>
          </a:p>
          <a:p>
            <a:endParaRPr lang="pl-PL" sz="1200" dirty="0">
              <a:solidFill>
                <a:srgbClr val="FFFFFF"/>
              </a:solidFill>
              <a:latin typeface="Avenir Next Condensed Medium"/>
              <a:cs typeface="Avenir Next Condensed Medium"/>
            </a:endParaRPr>
          </a:p>
          <a:p>
            <a:endParaRPr lang="pl-PL" sz="1200" dirty="0" smtClean="0">
              <a:solidFill>
                <a:srgbClr val="FFFFFF"/>
              </a:solidFill>
              <a:latin typeface="Avenir Next Condensed Medium"/>
              <a:cs typeface="Avenir Next Condensed Medium"/>
            </a:endParaRPr>
          </a:p>
          <a:p>
            <a:endParaRPr lang="pl-PL" sz="1200" dirty="0">
              <a:solidFill>
                <a:srgbClr val="FFFFFF"/>
              </a:solidFill>
              <a:latin typeface="Avenir Next Condensed Medium"/>
              <a:cs typeface="Avenir Next Condensed Medium"/>
            </a:endParaRPr>
          </a:p>
          <a:p>
            <a:endParaRPr lang="pl-PL" sz="1200" dirty="0" smtClean="0">
              <a:solidFill>
                <a:srgbClr val="FFFFFF"/>
              </a:solidFill>
              <a:latin typeface="Avenir Next Condensed Medium"/>
              <a:cs typeface="Avenir Next Condensed Medium"/>
            </a:endParaRPr>
          </a:p>
          <a:p>
            <a:endParaRPr lang="pl-PL" sz="1200" dirty="0">
              <a:solidFill>
                <a:srgbClr val="FFFFFF"/>
              </a:solidFill>
              <a:latin typeface="Avenir Next Condensed Medium"/>
              <a:cs typeface="Avenir Next Condensed Medium"/>
            </a:endParaRPr>
          </a:p>
          <a:p>
            <a:endParaRPr lang="pl-PL" sz="1200" dirty="0" smtClean="0">
              <a:solidFill>
                <a:srgbClr val="FFFFFF"/>
              </a:solidFill>
              <a:latin typeface="Avenir Next Condensed Medium"/>
              <a:cs typeface="Avenir Next Condensed Medium"/>
            </a:endParaRPr>
          </a:p>
          <a:p>
            <a:endParaRPr lang="pl-PL" sz="1200" dirty="0">
              <a:solidFill>
                <a:srgbClr val="FFFFFF"/>
              </a:solidFill>
              <a:latin typeface="Avenir Next Condensed Medium"/>
              <a:cs typeface="Avenir Next Condensed Medium"/>
            </a:endParaRPr>
          </a:p>
          <a:p>
            <a:endParaRPr lang="pl-PL" sz="1200" dirty="0" smtClean="0">
              <a:solidFill>
                <a:srgbClr val="FFFFFF"/>
              </a:solidFill>
              <a:latin typeface="Avenir Next Condensed Medium"/>
              <a:cs typeface="Avenir Next Condensed Medium"/>
            </a:endParaRPr>
          </a:p>
          <a:p>
            <a:endParaRPr lang="pl-PL" sz="1200" dirty="0">
              <a:solidFill>
                <a:srgbClr val="FFFFFF"/>
              </a:solidFill>
              <a:latin typeface="Avenir Next Condensed Medium"/>
              <a:cs typeface="Avenir Next Condensed Medium"/>
            </a:endParaRPr>
          </a:p>
          <a:p>
            <a:endParaRPr lang="pl-PL" sz="1200" dirty="0" smtClean="0">
              <a:solidFill>
                <a:srgbClr val="FFFFFF"/>
              </a:solidFill>
              <a:latin typeface="Avenir Next Condensed Medium"/>
              <a:cs typeface="Avenir Next Condensed Medium"/>
            </a:endParaRPr>
          </a:p>
          <a:p>
            <a:endParaRPr lang="pl-PL" sz="1200" dirty="0">
              <a:solidFill>
                <a:srgbClr val="FFFFFF"/>
              </a:solidFill>
              <a:latin typeface="Avenir Next Condensed Medium"/>
              <a:cs typeface="Avenir Next Condensed Medium"/>
            </a:endParaRPr>
          </a:p>
          <a:p>
            <a:endParaRPr lang="pl-PL" sz="1200" dirty="0" smtClean="0">
              <a:solidFill>
                <a:srgbClr val="FFFFFF"/>
              </a:solidFill>
              <a:latin typeface="Avenir Next Condensed Medium"/>
              <a:cs typeface="Avenir Next Condensed Medium"/>
            </a:endParaRPr>
          </a:p>
          <a:p>
            <a:endParaRPr lang="pl-PL" sz="1200" dirty="0">
              <a:solidFill>
                <a:srgbClr val="FFFFFF"/>
              </a:solidFill>
              <a:latin typeface="Avenir Next Condensed Medium"/>
              <a:cs typeface="Avenir Next Condensed Medium"/>
            </a:endParaRPr>
          </a:p>
          <a:p>
            <a:endParaRPr lang="pl-PL" sz="1200" dirty="0" smtClean="0">
              <a:solidFill>
                <a:srgbClr val="FFFFFF"/>
              </a:solidFill>
              <a:latin typeface="Avenir Next Condensed Medium"/>
              <a:cs typeface="Avenir Next Condensed Medium"/>
            </a:endParaRPr>
          </a:p>
          <a:p>
            <a:endParaRPr lang="pl-PL" sz="1200" dirty="0">
              <a:solidFill>
                <a:srgbClr val="FFFFFF"/>
              </a:solidFill>
              <a:latin typeface="Avenir Next Condensed Medium"/>
              <a:cs typeface="Avenir Next Condensed Medium"/>
            </a:endParaRPr>
          </a:p>
          <a:p>
            <a:endParaRPr lang="pl-PL" sz="1200" dirty="0" smtClean="0">
              <a:solidFill>
                <a:srgbClr val="FFFFFF"/>
              </a:solidFill>
              <a:latin typeface="Avenir Next Condensed Medium"/>
              <a:cs typeface="Avenir Next Condensed Medium"/>
            </a:endParaRPr>
          </a:p>
          <a:p>
            <a:endParaRPr lang="pl-PL" sz="1200" dirty="0">
              <a:solidFill>
                <a:srgbClr val="FFFFFF"/>
              </a:solidFill>
              <a:latin typeface="Avenir Next Condensed Medium"/>
              <a:cs typeface="Avenir Next Condensed Medium"/>
            </a:endParaRPr>
          </a:p>
          <a:p>
            <a:endParaRPr lang="pl-PL" sz="1200" dirty="0" smtClean="0">
              <a:solidFill>
                <a:srgbClr val="FFFFFF"/>
              </a:solidFill>
              <a:latin typeface="Avenir Next Condensed Medium"/>
              <a:cs typeface="Avenir Next Condensed Medium"/>
            </a:endParaRPr>
          </a:p>
          <a:p>
            <a:endParaRPr lang="pl-PL" sz="1200" dirty="0">
              <a:solidFill>
                <a:srgbClr val="FFFFFF"/>
              </a:solidFill>
              <a:latin typeface="Avenir Next Condensed Medium"/>
              <a:cs typeface="Avenir Next Condensed Medium"/>
            </a:endParaRPr>
          </a:p>
          <a:p>
            <a:endParaRPr lang="pl-PL" sz="1200" dirty="0" smtClean="0">
              <a:solidFill>
                <a:srgbClr val="FFFFFF"/>
              </a:solidFill>
              <a:latin typeface="Avenir Next Condensed Medium"/>
              <a:cs typeface="Avenir Next Condensed Medium"/>
            </a:endParaRPr>
          </a:p>
          <a:p>
            <a:endParaRPr lang="pl-PL" sz="1200" dirty="0">
              <a:solidFill>
                <a:srgbClr val="FFFFFF"/>
              </a:solidFill>
              <a:latin typeface="Avenir Next Condensed Medium"/>
              <a:cs typeface="Avenir Next Condensed Medium"/>
            </a:endParaRPr>
          </a:p>
          <a:p>
            <a:endParaRPr lang="pl-PL" sz="1200" dirty="0" smtClean="0">
              <a:solidFill>
                <a:srgbClr val="FFFFFF"/>
              </a:solidFill>
              <a:latin typeface="Avenir Next Condensed Medium"/>
              <a:cs typeface="Avenir Next Condensed Medium"/>
            </a:endParaRPr>
          </a:p>
          <a:p>
            <a:endParaRPr lang="pl-PL" sz="1200" dirty="0">
              <a:solidFill>
                <a:srgbClr val="FFFFFF"/>
              </a:solidFill>
              <a:latin typeface="Avenir Next Condensed Medium"/>
              <a:cs typeface="Avenir Next Condensed Medium"/>
            </a:endParaRPr>
          </a:p>
          <a:p>
            <a:endParaRPr lang="pl-PL" sz="1200" dirty="0" smtClean="0">
              <a:solidFill>
                <a:srgbClr val="FFFFFF"/>
              </a:solidFill>
              <a:latin typeface="Avenir Next Condensed Medium"/>
              <a:cs typeface="Avenir Next Condensed Medium"/>
            </a:endParaRPr>
          </a:p>
          <a:p>
            <a:endParaRPr lang="pl-PL" sz="1200" dirty="0">
              <a:solidFill>
                <a:srgbClr val="FFFFFF"/>
              </a:solidFill>
              <a:latin typeface="Avenir Next Condensed Medium"/>
              <a:cs typeface="Avenir Next Condensed Medium"/>
            </a:endParaRPr>
          </a:p>
          <a:p>
            <a:endParaRPr lang="pl-PL" sz="1200" dirty="0" smtClean="0">
              <a:solidFill>
                <a:srgbClr val="FFFFFF"/>
              </a:solidFill>
              <a:latin typeface="Avenir Next Condensed Medium"/>
              <a:cs typeface="Avenir Next Condensed Medium"/>
            </a:endParaRPr>
          </a:p>
          <a:p>
            <a:endParaRPr lang="pl-PL" sz="1200" dirty="0">
              <a:solidFill>
                <a:srgbClr val="FFFFFF"/>
              </a:solidFill>
              <a:latin typeface="Avenir Next Condensed Medium"/>
              <a:cs typeface="Avenir Next Condensed Medium"/>
            </a:endParaRPr>
          </a:p>
          <a:p>
            <a:endParaRPr lang="pl-PL" sz="1200" dirty="0" smtClean="0">
              <a:solidFill>
                <a:srgbClr val="FFFFFF"/>
              </a:solidFill>
              <a:latin typeface="Avenir Next Condensed Medium"/>
              <a:cs typeface="Avenir Next Condensed Medium"/>
            </a:endParaRPr>
          </a:p>
          <a:p>
            <a:endParaRPr lang="pl-PL" sz="1200" dirty="0">
              <a:solidFill>
                <a:srgbClr val="FFFFFF"/>
              </a:solidFill>
              <a:latin typeface="Avenir Next Condensed Medium"/>
              <a:cs typeface="Avenir Next Condensed Medium"/>
            </a:endParaRPr>
          </a:p>
          <a:p>
            <a:endParaRPr lang="pl-PL" sz="1200" dirty="0" smtClean="0">
              <a:solidFill>
                <a:srgbClr val="FFFFFF"/>
              </a:solidFill>
              <a:latin typeface="Avenir Next Condensed Medium"/>
              <a:cs typeface="Avenir Next Condensed Medium"/>
            </a:endParaRPr>
          </a:p>
          <a:p>
            <a:endParaRPr lang="pl-PL" sz="1200" dirty="0">
              <a:solidFill>
                <a:srgbClr val="FFFFFF"/>
              </a:solidFill>
              <a:latin typeface="Avenir Next Condensed Medium"/>
              <a:cs typeface="Avenir Next Condensed Medium"/>
            </a:endParaRPr>
          </a:p>
          <a:p>
            <a:endParaRPr lang="pl-PL" sz="1200" dirty="0" smtClean="0">
              <a:solidFill>
                <a:srgbClr val="FFFFFF"/>
              </a:solidFill>
              <a:latin typeface="Avenir Next Condensed Medium"/>
              <a:cs typeface="Avenir Next Condensed Medium"/>
            </a:endParaRPr>
          </a:p>
          <a:p>
            <a:endParaRPr lang="pl-PL" sz="1200" dirty="0">
              <a:solidFill>
                <a:srgbClr val="FFFFFF"/>
              </a:solidFill>
              <a:latin typeface="Avenir Next Condensed Medium"/>
              <a:cs typeface="Avenir Next Condensed Medium"/>
            </a:endParaRPr>
          </a:p>
          <a:p>
            <a:endParaRPr lang="pl-PL" sz="1200" dirty="0" smtClean="0">
              <a:solidFill>
                <a:srgbClr val="FFFFFF"/>
              </a:solidFill>
              <a:latin typeface="Avenir Next Condensed Medium"/>
              <a:cs typeface="Avenir Next Condensed Medium"/>
            </a:endParaRPr>
          </a:p>
          <a:p>
            <a:endParaRPr lang="pl-PL" sz="1200" dirty="0">
              <a:solidFill>
                <a:srgbClr val="FFFFFF"/>
              </a:solidFill>
              <a:latin typeface="Avenir Next Condensed Medium"/>
              <a:cs typeface="Avenir Next Condensed Medium"/>
            </a:endParaRPr>
          </a:p>
          <a:p>
            <a:endParaRPr lang="pl-PL" sz="1200" dirty="0" smtClean="0">
              <a:solidFill>
                <a:srgbClr val="FFFFFF"/>
              </a:solidFill>
              <a:latin typeface="Avenir Next Condensed Medium"/>
              <a:cs typeface="Avenir Next Condensed Medium"/>
            </a:endParaRPr>
          </a:p>
          <a:p>
            <a:endParaRPr lang="pl-PL" sz="1200" dirty="0">
              <a:solidFill>
                <a:srgbClr val="FFFFFF"/>
              </a:solidFill>
              <a:latin typeface="Avenir Next Condensed Medium"/>
              <a:cs typeface="Avenir Next Condensed Medium"/>
            </a:endParaRPr>
          </a:p>
          <a:p>
            <a:endParaRPr lang="pl-PL" sz="1200" dirty="0" smtClean="0">
              <a:solidFill>
                <a:srgbClr val="FFFFFF"/>
              </a:solidFill>
              <a:latin typeface="Avenir Next Condensed Medium"/>
              <a:cs typeface="Avenir Next Condensed Medium"/>
            </a:endParaRPr>
          </a:p>
          <a:p>
            <a:endParaRPr lang="pl-PL" sz="1200" dirty="0">
              <a:solidFill>
                <a:srgbClr val="FFFFFF"/>
              </a:solidFill>
              <a:latin typeface="Avenir Next Condensed Medium"/>
              <a:cs typeface="Avenir Next Condensed Medium"/>
            </a:endParaRPr>
          </a:p>
          <a:p>
            <a:endParaRPr lang="pl-PL" sz="1200" dirty="0" smtClean="0">
              <a:solidFill>
                <a:srgbClr val="FFFFFF"/>
              </a:solidFill>
              <a:latin typeface="Avenir Next Condensed Medium"/>
              <a:cs typeface="Avenir Next Condensed Medium"/>
            </a:endParaRPr>
          </a:p>
          <a:p>
            <a:endParaRPr lang="pl-PL" sz="1200" dirty="0">
              <a:solidFill>
                <a:srgbClr val="FFFFFF"/>
              </a:solidFill>
              <a:latin typeface="Avenir Next Condensed Medium"/>
              <a:cs typeface="Avenir Next Condensed Medium"/>
            </a:endParaRPr>
          </a:p>
          <a:p>
            <a:endParaRPr lang="pl-PL" sz="1200" dirty="0" smtClean="0">
              <a:solidFill>
                <a:srgbClr val="FFFFFF"/>
              </a:solidFill>
              <a:latin typeface="Avenir Next Condensed Medium"/>
              <a:cs typeface="Avenir Next Condensed Medium"/>
            </a:endParaRPr>
          </a:p>
          <a:p>
            <a:endParaRPr lang="pl-PL" sz="1200" dirty="0">
              <a:solidFill>
                <a:srgbClr val="FFFFFF"/>
              </a:solidFill>
              <a:latin typeface="Avenir Next Condensed Medium"/>
              <a:cs typeface="Avenir Next Condensed Medium"/>
            </a:endParaRPr>
          </a:p>
          <a:p>
            <a:endParaRPr lang="pl-PL" sz="1200" dirty="0" smtClean="0">
              <a:solidFill>
                <a:srgbClr val="FFFFFF"/>
              </a:solidFill>
              <a:latin typeface="Avenir Next Condensed Medium"/>
              <a:cs typeface="Avenir Next Condensed Medium"/>
            </a:endParaRPr>
          </a:p>
          <a:p>
            <a:endParaRPr lang="pl-PL" sz="1200" dirty="0">
              <a:solidFill>
                <a:srgbClr val="FFFFFF"/>
              </a:solidFill>
              <a:latin typeface="Avenir Next Condensed Medium"/>
              <a:cs typeface="Avenir Next Condensed Medium"/>
            </a:endParaRPr>
          </a:p>
          <a:p>
            <a:endParaRPr lang="pl-PL" sz="1200" dirty="0" smtClean="0">
              <a:solidFill>
                <a:srgbClr val="FFFFFF"/>
              </a:solidFill>
              <a:latin typeface="Avenir Next Condensed Medium"/>
              <a:cs typeface="Avenir Next Condensed Medium"/>
            </a:endParaRPr>
          </a:p>
          <a:p>
            <a:endParaRPr lang="pl-PL" sz="1200" dirty="0">
              <a:solidFill>
                <a:srgbClr val="FFFFFF"/>
              </a:solidFill>
              <a:latin typeface="Avenir Next Condensed Medium"/>
              <a:cs typeface="Avenir Next Condensed Medium"/>
            </a:endParaRPr>
          </a:p>
          <a:p>
            <a:endParaRPr lang="pl-PL" sz="1200" dirty="0" smtClean="0">
              <a:solidFill>
                <a:srgbClr val="FFFFFF"/>
              </a:solidFill>
              <a:latin typeface="Avenir Next Condensed Medium"/>
              <a:cs typeface="Avenir Next Condensed Medium"/>
            </a:endParaRPr>
          </a:p>
          <a:p>
            <a:endParaRPr lang="pl-PL" sz="1200" dirty="0">
              <a:solidFill>
                <a:srgbClr val="FFFFFF"/>
              </a:solidFill>
              <a:latin typeface="Avenir Next Condensed Medium"/>
              <a:cs typeface="Avenir Next Condensed Medium"/>
            </a:endParaRPr>
          </a:p>
          <a:p>
            <a:endParaRPr lang="pl-PL" sz="1200" dirty="0" smtClean="0">
              <a:solidFill>
                <a:srgbClr val="FFFFFF"/>
              </a:solidFill>
              <a:latin typeface="Avenir Next Condensed Medium"/>
              <a:cs typeface="Avenir Next Condensed Medium"/>
            </a:endParaRPr>
          </a:p>
          <a:p>
            <a:endParaRPr lang="pl-PL" sz="1200" dirty="0">
              <a:solidFill>
                <a:srgbClr val="FFFFFF"/>
              </a:solidFill>
              <a:latin typeface="Avenir Next Condensed Medium"/>
              <a:cs typeface="Avenir Next Condensed Medium"/>
            </a:endParaRPr>
          </a:p>
          <a:p>
            <a:r>
              <a:rPr lang="pl-PL" sz="1200" dirty="0" smtClean="0">
                <a:solidFill>
                  <a:srgbClr val="FFFFFF"/>
                </a:solidFill>
                <a:latin typeface="Avenir Next Condensed Medium"/>
                <a:cs typeface="Avenir Next Condensed Medium"/>
              </a:rPr>
              <a:t>Open </a:t>
            </a:r>
            <a:r>
              <a:rPr lang="pl-PL" sz="1200" dirty="0">
                <a:solidFill>
                  <a:srgbClr val="FFFFFF"/>
                </a:solidFill>
                <a:latin typeface="Avenir Next Condensed Medium"/>
                <a:cs typeface="Avenir Next Condensed Medium"/>
              </a:rPr>
              <a:t>Access Logo</a:t>
            </a:r>
          </a:p>
          <a:p>
            <a:r>
              <a:rPr lang="pl-PL" sz="1200" dirty="0">
                <a:solidFill>
                  <a:srgbClr val="FFFFFF"/>
                </a:solidFill>
                <a:latin typeface="Avenir Next Condensed Medium"/>
                <a:cs typeface="Avenir Next Condensed Medium"/>
              </a:rPr>
              <a:t>Used under a CC 1.0 Public Domain Dedication</a:t>
            </a:r>
          </a:p>
          <a:p>
            <a:r>
              <a:rPr lang="pl-PL" sz="1200" dirty="0">
                <a:solidFill>
                  <a:srgbClr val="FFFFFF"/>
                </a:solidFill>
                <a:latin typeface="Avenir Next Condensed Medium"/>
                <a:cs typeface="Avenir Next Condensed Medium"/>
              </a:rPr>
              <a:t>http://commons.wikimedia.org/wiki/File:Open_Access_logo_PLoS_white.svg</a:t>
            </a:r>
          </a:p>
          <a:p>
            <a:endParaRPr lang="pl-PL" sz="1200" dirty="0">
              <a:solidFill>
                <a:srgbClr val="FFFFFF"/>
              </a:solidFill>
              <a:latin typeface="Avenir Next Condensed Medium"/>
              <a:cs typeface="Avenir Next Condensed Medium"/>
            </a:endParaRPr>
          </a:p>
          <a:p>
            <a:r>
              <a:rPr lang="pl-PL" sz="1200" dirty="0">
                <a:solidFill>
                  <a:srgbClr val="FFFFFF"/>
                </a:solidFill>
                <a:latin typeface="Avenir Next Condensed Medium"/>
                <a:cs typeface="Avenir Next Condensed Medium"/>
              </a:rPr>
              <a:t>Duke University</a:t>
            </a:r>
          </a:p>
          <a:p>
            <a:r>
              <a:rPr lang="pl-PL" sz="1200" dirty="0">
                <a:solidFill>
                  <a:srgbClr val="FFFFFF"/>
                </a:solidFill>
                <a:latin typeface="Avenir Next Condensed Medium"/>
                <a:cs typeface="Avenir Next Condensed Medium"/>
              </a:rPr>
              <a:t>© Nan-Cheng Tsai/Kobetsai</a:t>
            </a:r>
          </a:p>
          <a:p>
            <a:r>
              <a:rPr lang="pl-PL" sz="1200" dirty="0">
                <a:solidFill>
                  <a:srgbClr val="FFFFFF"/>
                </a:solidFill>
                <a:latin typeface="Avenir Next Condensed Medium"/>
                <a:cs typeface="Avenir Next Condensed Medium"/>
              </a:rPr>
              <a:t>Used under CC BY-ND 2.0</a:t>
            </a:r>
          </a:p>
          <a:p>
            <a:r>
              <a:rPr lang="pl-PL" sz="1200" dirty="0">
                <a:solidFill>
                  <a:srgbClr val="FFFFFF"/>
                </a:solidFill>
                <a:latin typeface="Avenir Next Condensed Medium"/>
                <a:cs typeface="Avenir Next Condensed Medium"/>
              </a:rPr>
              <a:t>https://www.flickr.com/photos/kobetsai/4385384680</a:t>
            </a:r>
          </a:p>
          <a:p>
            <a:endParaRPr lang="pl-PL" sz="1200" dirty="0">
              <a:solidFill>
                <a:srgbClr val="FFFFFF"/>
              </a:solidFill>
              <a:latin typeface="Avenir Next Condensed Medium"/>
              <a:cs typeface="Avenir Next Condensed Medium"/>
            </a:endParaRPr>
          </a:p>
          <a:p>
            <a:r>
              <a:rPr lang="pl-PL" sz="1200" dirty="0">
                <a:solidFill>
                  <a:srgbClr val="FFFFFF"/>
                </a:solidFill>
                <a:latin typeface="Avenir Next Condensed Medium"/>
                <a:cs typeface="Avenir Next Condensed Medium"/>
              </a:rPr>
              <a:t>Harvard University Campus</a:t>
            </a:r>
          </a:p>
          <a:p>
            <a:r>
              <a:rPr lang="pl-PL" sz="1200" dirty="0">
                <a:solidFill>
                  <a:srgbClr val="FFFFFF"/>
                </a:solidFill>
                <a:latin typeface="Avenir Next Condensed Medium"/>
                <a:cs typeface="Avenir Next Condensed Medium"/>
              </a:rPr>
              <a:t>© Nekonomist</a:t>
            </a:r>
          </a:p>
          <a:p>
            <a:r>
              <a:rPr lang="pl-PL" sz="1200" dirty="0">
                <a:solidFill>
                  <a:srgbClr val="FFFFFF"/>
                </a:solidFill>
                <a:latin typeface="Avenir Next Condensed Medium"/>
                <a:cs typeface="Avenir Next Condensed Medium"/>
              </a:rPr>
              <a:t>Used under CC BY-NC-ND 2.0</a:t>
            </a:r>
          </a:p>
          <a:p>
            <a:r>
              <a:rPr lang="pl-PL" sz="1200" dirty="0">
                <a:solidFill>
                  <a:srgbClr val="FFFFFF"/>
                </a:solidFill>
                <a:latin typeface="Avenir Next Condensed Medium"/>
                <a:cs typeface="Avenir Next Condensed Medium"/>
              </a:rPr>
              <a:t>https://www.flickr.com/photos/nekonomist/2744275609/</a:t>
            </a:r>
          </a:p>
          <a:p>
            <a:endParaRPr lang="pl-PL" sz="1200" dirty="0">
              <a:solidFill>
                <a:srgbClr val="FFFFFF"/>
              </a:solidFill>
              <a:latin typeface="Avenir Next Condensed Medium"/>
              <a:cs typeface="Avenir Next Condensed Medium"/>
            </a:endParaRPr>
          </a:p>
          <a:p>
            <a:r>
              <a:rPr lang="pl-PL" sz="1200" dirty="0">
                <a:solidFill>
                  <a:srgbClr val="FFFFFF"/>
                </a:solidFill>
                <a:latin typeface="Avenir Next Condensed Medium"/>
                <a:cs typeface="Avenir Next Condensed Medium"/>
              </a:rPr>
              <a:t>Tappan Hall</a:t>
            </a:r>
          </a:p>
          <a:p>
            <a:r>
              <a:rPr lang="pl-PL" sz="1200" dirty="0">
                <a:solidFill>
                  <a:srgbClr val="FFFFFF"/>
                </a:solidFill>
                <a:latin typeface="Avenir Next Condensed Medium"/>
                <a:cs typeface="Avenir Next Condensed Medium"/>
              </a:rPr>
              <a:t>© Miami University</a:t>
            </a:r>
          </a:p>
          <a:p>
            <a:endParaRPr lang="pl-PL" sz="1200" dirty="0">
              <a:solidFill>
                <a:srgbClr val="FFFFFF"/>
              </a:solidFill>
              <a:latin typeface="Avenir Next Condensed Medium"/>
              <a:cs typeface="Avenir Next Condensed Medium"/>
            </a:endParaRPr>
          </a:p>
          <a:p>
            <a:r>
              <a:rPr lang="pl-PL" sz="1200" dirty="0">
                <a:solidFill>
                  <a:srgbClr val="FFFFFF"/>
                </a:solidFill>
                <a:latin typeface="Avenir Next Condensed Medium"/>
                <a:cs typeface="Avenir Next Condensed Medium"/>
              </a:rPr>
              <a:t>Windows Error Message</a:t>
            </a:r>
          </a:p>
          <a:p>
            <a:r>
              <a:rPr lang="pl-PL" sz="1200" dirty="0">
                <a:solidFill>
                  <a:srgbClr val="FFFFFF"/>
                </a:solidFill>
                <a:latin typeface="Avenir Next Condensed Medium"/>
                <a:cs typeface="Avenir Next Condensed Medium"/>
              </a:rPr>
              <a:t>© atomsmacher.org</a:t>
            </a:r>
          </a:p>
          <a:p>
            <a:r>
              <a:rPr lang="pl-PL" sz="1200" dirty="0">
                <a:solidFill>
                  <a:srgbClr val="FFFFFF"/>
                </a:solidFill>
                <a:latin typeface="Avenir Next Condensed Medium"/>
                <a:cs typeface="Avenir Next Condensed Medium"/>
              </a:rPr>
              <a:t>Create Your Own Error Message: http://atom.smasher.org/error/</a:t>
            </a:r>
          </a:p>
          <a:p>
            <a:endParaRPr lang="pl-PL" sz="1200" dirty="0">
              <a:solidFill>
                <a:srgbClr val="FFFFFF"/>
              </a:solidFill>
              <a:latin typeface="Avenir Next Condensed Medium"/>
              <a:cs typeface="Avenir Next Condensed Medium"/>
            </a:endParaRPr>
          </a:p>
          <a:p>
            <a:r>
              <a:rPr lang="pl-PL" sz="1200" dirty="0">
                <a:solidFill>
                  <a:srgbClr val="FFFFFF"/>
                </a:solidFill>
                <a:latin typeface="Avenir Next Condensed Medium"/>
                <a:cs typeface="Avenir Next Condensed Medium"/>
              </a:rPr>
              <a:t>Point of View II</a:t>
            </a:r>
          </a:p>
          <a:p>
            <a:r>
              <a:rPr lang="pl-PL" sz="1200" dirty="0">
                <a:solidFill>
                  <a:srgbClr val="FFFFFF"/>
                </a:solidFill>
                <a:latin typeface="Avenir Next Condensed Medium"/>
                <a:cs typeface="Avenir Next Condensed Medium"/>
              </a:rPr>
              <a:t>© James…….</a:t>
            </a:r>
          </a:p>
          <a:p>
            <a:r>
              <a:rPr lang="pl-PL" sz="1200" dirty="0">
                <a:solidFill>
                  <a:srgbClr val="FFFFFF"/>
                </a:solidFill>
                <a:latin typeface="Avenir Next Condensed Medium"/>
                <a:cs typeface="Avenir Next Condensed Medium"/>
              </a:rPr>
              <a:t>Used under a CC BY-ND 2.0 license</a:t>
            </a:r>
          </a:p>
          <a:p>
            <a:r>
              <a:rPr lang="pl-PL" sz="1200" dirty="0">
                <a:solidFill>
                  <a:srgbClr val="FFFFFF"/>
                </a:solidFill>
                <a:latin typeface="Avenir Next Condensed Medium"/>
                <a:cs typeface="Avenir Next Condensed Medium"/>
              </a:rPr>
              <a:t>https://www.flickr.com/photos/james_p/4612467296/</a:t>
            </a:r>
          </a:p>
          <a:p>
            <a:endParaRPr lang="pl-PL" sz="1200" dirty="0">
              <a:solidFill>
                <a:srgbClr val="FFFFFF"/>
              </a:solidFill>
              <a:latin typeface="Avenir Next Condensed Medium"/>
              <a:cs typeface="Avenir Next Condensed Medium"/>
            </a:endParaRPr>
          </a:p>
          <a:p>
            <a:r>
              <a:rPr lang="pl-PL" sz="1200" dirty="0">
                <a:solidFill>
                  <a:srgbClr val="FFFFFF"/>
                </a:solidFill>
                <a:latin typeface="Avenir Next Condensed Medium"/>
                <a:cs typeface="Avenir Next Condensed Medium"/>
              </a:rPr>
              <a:t>Gipsy Smith, evangelist, in action in the Boston Arena</a:t>
            </a:r>
          </a:p>
          <a:p>
            <a:r>
              <a:rPr lang="pl-PL" sz="1200" dirty="0">
                <a:solidFill>
                  <a:srgbClr val="FFFFFF"/>
                </a:solidFill>
                <a:latin typeface="Avenir Next Condensed Medium"/>
                <a:cs typeface="Avenir Next Condensed Medium"/>
              </a:rPr>
              <a:t>© Boston Public Library, Leslie Jones Collection</a:t>
            </a:r>
          </a:p>
          <a:p>
            <a:r>
              <a:rPr lang="pl-PL" sz="1200" dirty="0">
                <a:solidFill>
                  <a:srgbClr val="FFFFFF"/>
                </a:solidFill>
                <a:latin typeface="Avenir Next Condensed Medium"/>
                <a:cs typeface="Avenir Next Condensed Medium"/>
              </a:rPr>
              <a:t>Used under CC BY-NC-ND 2.0</a:t>
            </a:r>
          </a:p>
          <a:p>
            <a:r>
              <a:rPr lang="pl-PL" sz="1200" dirty="0">
                <a:solidFill>
                  <a:srgbClr val="FFFFFF"/>
                </a:solidFill>
                <a:latin typeface="Avenir Next Condensed Medium"/>
                <a:cs typeface="Avenir Next Condensed Medium"/>
              </a:rPr>
              <a:t>https://www.flickr.com/photos/boston_public_library/8094123894/</a:t>
            </a:r>
          </a:p>
          <a:p>
            <a:endParaRPr lang="pl-PL" sz="1200" dirty="0">
              <a:solidFill>
                <a:srgbClr val="FFFFFF"/>
              </a:solidFill>
              <a:latin typeface="Avenir Next Condensed Medium"/>
              <a:cs typeface="Avenir Next Condensed Medium"/>
            </a:endParaRPr>
          </a:p>
          <a:p>
            <a:r>
              <a:rPr lang="de-DE" sz="1200" dirty="0" smtClean="0">
                <a:solidFill>
                  <a:srgbClr val="FFFFFF"/>
                </a:solidFill>
                <a:latin typeface="Avenir Next Condensed Medium"/>
                <a:cs typeface="Avenir Next Condensed Medium"/>
              </a:rPr>
              <a:t>/</a:t>
            </a:r>
            <a:endParaRPr lang="en-US" sz="1200" dirty="0">
              <a:solidFill>
                <a:srgbClr val="FFFFFF"/>
              </a:solidFill>
              <a:latin typeface="Avenir Next Condensed Medium"/>
              <a:cs typeface="Avenir Next Condensed Medium"/>
            </a:endParaRPr>
          </a:p>
        </p:txBody>
      </p:sp>
    </p:spTree>
    <p:extLst>
      <p:ext uri="{BB962C8B-B14F-4D97-AF65-F5344CB8AC3E}">
        <p14:creationId xmlns:p14="http://schemas.microsoft.com/office/powerpoint/2010/main" val="1929700664"/>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extBox 8"/>
          <p:cNvSpPr txBox="1">
            <a:spLocks noChangeArrowheads="1"/>
          </p:cNvSpPr>
          <p:nvPr/>
        </p:nvSpPr>
        <p:spPr bwMode="auto">
          <a:xfrm>
            <a:off x="306389" y="175684"/>
            <a:ext cx="5845175"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charset="0"/>
                <a:ea typeface="MS PGothic" charset="0"/>
                <a:cs typeface="MS PGothic" charset="0"/>
              </a:defRPr>
            </a:lvl1pPr>
            <a:lvl2pPr marL="742950" indent="-285750" eaLnBrk="0" hangingPunct="0">
              <a:defRPr>
                <a:solidFill>
                  <a:schemeClr val="tx1"/>
                </a:solidFill>
                <a:latin typeface="Calibri" charset="0"/>
                <a:ea typeface="MS PGothic" charset="0"/>
                <a:cs typeface="MS PGothic" charset="0"/>
              </a:defRPr>
            </a:lvl2pPr>
            <a:lvl3pPr marL="1143000" indent="-228600" eaLnBrk="0" hangingPunct="0">
              <a:defRPr>
                <a:solidFill>
                  <a:schemeClr val="tx1"/>
                </a:solidFill>
                <a:latin typeface="Calibri" charset="0"/>
                <a:ea typeface="MS PGothic" charset="0"/>
                <a:cs typeface="MS PGothic" charset="0"/>
              </a:defRPr>
            </a:lvl3pPr>
            <a:lvl4pPr marL="1600200" indent="-228600" eaLnBrk="0" hangingPunct="0">
              <a:defRPr>
                <a:solidFill>
                  <a:schemeClr val="tx1"/>
                </a:solidFill>
                <a:latin typeface="Calibri" charset="0"/>
                <a:ea typeface="MS PGothic" charset="0"/>
                <a:cs typeface="MS PGothic" charset="0"/>
              </a:defRPr>
            </a:lvl4pPr>
            <a:lvl5pPr marL="2057400" indent="-228600" eaLnBrk="0" hangingPunct="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eaLnBrk="1" hangingPunct="1"/>
            <a:r>
              <a:rPr lang="en-US" sz="3200" dirty="0" smtClean="0">
                <a:solidFill>
                  <a:schemeClr val="bg1"/>
                </a:solidFill>
                <a:latin typeface="Avenir Next Demi Bold"/>
                <a:cs typeface="Avenir Next Demi Bold"/>
              </a:rPr>
              <a:t>Photo Credits</a:t>
            </a:r>
            <a:endParaRPr lang="en-US" sz="3200" dirty="0">
              <a:solidFill>
                <a:schemeClr val="bg1"/>
              </a:solidFill>
              <a:latin typeface="Avenir Next Demi Bold"/>
              <a:cs typeface="Avenir Next Demi Bold"/>
            </a:endParaRPr>
          </a:p>
        </p:txBody>
      </p:sp>
      <p:sp>
        <p:nvSpPr>
          <p:cNvPr id="35845" name="TextBox 3"/>
          <p:cNvSpPr txBox="1">
            <a:spLocks noChangeArrowheads="1"/>
          </p:cNvSpPr>
          <p:nvPr/>
        </p:nvSpPr>
        <p:spPr bwMode="auto">
          <a:xfrm>
            <a:off x="306388" y="1348318"/>
            <a:ext cx="66548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charset="0"/>
                <a:ea typeface="MS PGothic" charset="0"/>
                <a:cs typeface="MS PGothic" charset="0"/>
              </a:defRPr>
            </a:lvl1pPr>
            <a:lvl2pPr marL="742950" indent="-285750" eaLnBrk="0" hangingPunct="0">
              <a:defRPr>
                <a:solidFill>
                  <a:schemeClr val="tx1"/>
                </a:solidFill>
                <a:latin typeface="Calibri" charset="0"/>
                <a:ea typeface="MS PGothic" charset="0"/>
                <a:cs typeface="MS PGothic" charset="0"/>
              </a:defRPr>
            </a:lvl2pPr>
            <a:lvl3pPr marL="1143000" indent="-228600" eaLnBrk="0" hangingPunct="0">
              <a:defRPr>
                <a:solidFill>
                  <a:schemeClr val="tx1"/>
                </a:solidFill>
                <a:latin typeface="Calibri" charset="0"/>
                <a:ea typeface="MS PGothic" charset="0"/>
                <a:cs typeface="MS PGothic" charset="0"/>
              </a:defRPr>
            </a:lvl3pPr>
            <a:lvl4pPr marL="1600200" indent="-228600" eaLnBrk="0" hangingPunct="0">
              <a:defRPr>
                <a:solidFill>
                  <a:schemeClr val="tx1"/>
                </a:solidFill>
                <a:latin typeface="Calibri" charset="0"/>
                <a:ea typeface="MS PGothic" charset="0"/>
                <a:cs typeface="MS PGothic" charset="0"/>
              </a:defRPr>
            </a:lvl4pPr>
            <a:lvl5pPr marL="2057400" indent="-228600" eaLnBrk="0" hangingPunct="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eaLnBrk="1" hangingPunct="1"/>
            <a:endParaRPr lang="en-US" dirty="0"/>
          </a:p>
          <a:p>
            <a:pPr eaLnBrk="1" hangingPunct="1"/>
            <a:endParaRPr lang="en-US" dirty="0"/>
          </a:p>
          <a:p>
            <a:pPr eaLnBrk="1" hangingPunct="1"/>
            <a:endParaRPr lang="en-US" dirty="0"/>
          </a:p>
          <a:p>
            <a:pPr eaLnBrk="1" hangingPunct="1"/>
            <a:endParaRPr lang="en-US" dirty="0"/>
          </a:p>
        </p:txBody>
      </p:sp>
      <p:sp>
        <p:nvSpPr>
          <p:cNvPr id="2" name="TextBox 1"/>
          <p:cNvSpPr txBox="1"/>
          <p:nvPr/>
        </p:nvSpPr>
        <p:spPr>
          <a:xfrm>
            <a:off x="306389" y="760460"/>
            <a:ext cx="7776123" cy="5816976"/>
          </a:xfrm>
          <a:prstGeom prst="rect">
            <a:avLst/>
          </a:prstGeom>
          <a:noFill/>
        </p:spPr>
        <p:txBody>
          <a:bodyPr wrap="square" numCol="2" rtlCol="0">
            <a:spAutoFit/>
          </a:bodyPr>
          <a:lstStyle/>
          <a:p>
            <a:r>
              <a:rPr lang="pl-PL" sz="1200" dirty="0">
                <a:solidFill>
                  <a:srgbClr val="FFFFFF"/>
                </a:solidFill>
                <a:latin typeface="Avenir Next Condensed Medium"/>
                <a:cs typeface="Avenir Next Condensed Medium"/>
              </a:rPr>
              <a:t>Professor Moriarty said to remind you to eat your vegetables</a:t>
            </a:r>
          </a:p>
          <a:p>
            <a:r>
              <a:rPr lang="pl-PL" sz="1200" dirty="0">
                <a:solidFill>
                  <a:srgbClr val="FFFFFF"/>
                </a:solidFill>
                <a:latin typeface="Avenir Next Condensed Medium"/>
                <a:cs typeface="Avenir Next Condensed Medium"/>
              </a:rPr>
              <a:t>© Steven Gray/Steve Gray</a:t>
            </a:r>
          </a:p>
          <a:p>
            <a:r>
              <a:rPr lang="pl-PL" sz="1200" dirty="0">
                <a:solidFill>
                  <a:srgbClr val="FFFFFF"/>
                </a:solidFill>
                <a:latin typeface="Avenir Next Condensed Medium"/>
                <a:cs typeface="Avenir Next Condensed Medium"/>
              </a:rPr>
              <a:t>Used under CC BY-NC </a:t>
            </a:r>
            <a:r>
              <a:rPr lang="pl-PL" sz="1200" dirty="0" smtClean="0">
                <a:solidFill>
                  <a:srgbClr val="FFFFFF"/>
                </a:solidFill>
                <a:latin typeface="Avenir Next Condensed Medium"/>
                <a:cs typeface="Avenir Next Condensed Medium"/>
              </a:rPr>
              <a:t>2.0 license</a:t>
            </a:r>
            <a:endParaRPr lang="pl-PL" sz="1200" dirty="0">
              <a:solidFill>
                <a:srgbClr val="FFFFFF"/>
              </a:solidFill>
              <a:latin typeface="Avenir Next Condensed Medium"/>
              <a:cs typeface="Avenir Next Condensed Medium"/>
            </a:endParaRPr>
          </a:p>
          <a:p>
            <a:r>
              <a:rPr lang="pl-PL" sz="1200" dirty="0">
                <a:solidFill>
                  <a:srgbClr val="FFFFFF"/>
                </a:solidFill>
                <a:latin typeface="Avenir Next Condensed Medium"/>
                <a:cs typeface="Avenir Next Condensed Medium"/>
              </a:rPr>
              <a:t>https://www.flickr.com/photos/stevengrayphotography/8025722664/</a:t>
            </a:r>
          </a:p>
          <a:p>
            <a:endParaRPr lang="pl-PL" sz="1200" dirty="0">
              <a:solidFill>
                <a:srgbClr val="FFFFFF"/>
              </a:solidFill>
              <a:latin typeface="Avenir Next Condensed Medium"/>
              <a:cs typeface="Avenir Next Condensed Medium"/>
            </a:endParaRPr>
          </a:p>
          <a:p>
            <a:r>
              <a:rPr lang="pl-PL" sz="1200" dirty="0">
                <a:solidFill>
                  <a:srgbClr val="FFFFFF"/>
                </a:solidFill>
                <a:latin typeface="Avenir Next Condensed Medium"/>
                <a:cs typeface="Avenir Next Condensed Medium"/>
              </a:rPr>
              <a:t>Berit Brogaard</a:t>
            </a:r>
          </a:p>
          <a:p>
            <a:r>
              <a:rPr lang="pl-PL" sz="1200" dirty="0">
                <a:solidFill>
                  <a:srgbClr val="FFFFFF"/>
                </a:solidFill>
                <a:latin typeface="Avenir Next Condensed Medium"/>
                <a:cs typeface="Avenir Next Condensed Medium"/>
              </a:rPr>
              <a:t>© August Jennewein</a:t>
            </a:r>
          </a:p>
          <a:p>
            <a:r>
              <a:rPr lang="pl-PL" sz="1200" dirty="0">
                <a:solidFill>
                  <a:srgbClr val="FFFFFF"/>
                </a:solidFill>
                <a:latin typeface="Avenir Next Condensed Medium"/>
                <a:cs typeface="Avenir Next Condensed Medium"/>
              </a:rPr>
              <a:t>Used under CC-BY </a:t>
            </a:r>
            <a:r>
              <a:rPr lang="pl-PL" sz="1200" dirty="0" smtClean="0">
                <a:solidFill>
                  <a:srgbClr val="FFFFFF"/>
                </a:solidFill>
                <a:latin typeface="Avenir Next Condensed Medium"/>
                <a:cs typeface="Avenir Next Condensed Medium"/>
              </a:rPr>
              <a:t>3.0 license</a:t>
            </a:r>
            <a:endParaRPr lang="pl-PL" sz="1200" dirty="0">
              <a:solidFill>
                <a:srgbClr val="FFFFFF"/>
              </a:solidFill>
              <a:latin typeface="Avenir Next Condensed Medium"/>
              <a:cs typeface="Avenir Next Condensed Medium"/>
            </a:endParaRPr>
          </a:p>
          <a:p>
            <a:r>
              <a:rPr lang="pl-PL" sz="1200" dirty="0">
                <a:solidFill>
                  <a:srgbClr val="FFFFFF"/>
                </a:solidFill>
                <a:latin typeface="Avenir Next Condensed Medium"/>
                <a:cs typeface="Avenir Next Condensed Medium"/>
              </a:rPr>
              <a:t>http://commons.wikimedia.org/wiki/File:Berit_Brogaard.jpg</a:t>
            </a:r>
          </a:p>
          <a:p>
            <a:endParaRPr lang="pl-PL" sz="1200" dirty="0">
              <a:solidFill>
                <a:srgbClr val="FFFFFF"/>
              </a:solidFill>
              <a:latin typeface="Avenir Next Condensed Medium"/>
              <a:cs typeface="Avenir Next Condensed Medium"/>
            </a:endParaRPr>
          </a:p>
          <a:p>
            <a:r>
              <a:rPr lang="pl-PL" sz="1200" dirty="0">
                <a:solidFill>
                  <a:srgbClr val="FFFFFF"/>
                </a:solidFill>
                <a:latin typeface="Avenir Next Condensed Medium"/>
                <a:cs typeface="Avenir Next Condensed Medium"/>
              </a:rPr>
              <a:t>On Target</a:t>
            </a:r>
          </a:p>
          <a:p>
            <a:r>
              <a:rPr lang="pl-PL" sz="1200" dirty="0">
                <a:solidFill>
                  <a:srgbClr val="FFFFFF"/>
                </a:solidFill>
                <a:latin typeface="Avenir Next Condensed Medium"/>
                <a:cs typeface="Avenir Next Condensed Medium"/>
              </a:rPr>
              <a:t>© viZZZual.com</a:t>
            </a:r>
          </a:p>
          <a:p>
            <a:r>
              <a:rPr lang="pl-PL" sz="1200" dirty="0">
                <a:solidFill>
                  <a:srgbClr val="FFFFFF"/>
                </a:solidFill>
                <a:latin typeface="Avenir Next Condensed Medium"/>
                <a:cs typeface="Avenir Next Condensed Medium"/>
              </a:rPr>
              <a:t>Used under a CC BY 2.0 license</a:t>
            </a:r>
          </a:p>
          <a:p>
            <a:r>
              <a:rPr lang="pl-PL" sz="1200" dirty="0">
                <a:solidFill>
                  <a:srgbClr val="FFFFFF"/>
                </a:solidFill>
                <a:latin typeface="Avenir Next Condensed Medium"/>
                <a:cs typeface="Avenir Next Condensed Medium"/>
              </a:rPr>
              <a:t>https://www.flickr.com/photos/vizzzual-dot-com/2655969483/</a:t>
            </a:r>
          </a:p>
          <a:p>
            <a:endParaRPr lang="pl-PL" sz="1200" dirty="0">
              <a:solidFill>
                <a:srgbClr val="FFFFFF"/>
              </a:solidFill>
              <a:latin typeface="Avenir Next Condensed Medium"/>
              <a:cs typeface="Avenir Next Condensed Medium"/>
            </a:endParaRPr>
          </a:p>
          <a:p>
            <a:r>
              <a:rPr lang="pl-PL" sz="1200" dirty="0">
                <a:solidFill>
                  <a:srgbClr val="FFFFFF"/>
                </a:solidFill>
                <a:latin typeface="Avenir Next Condensed Medium"/>
                <a:cs typeface="Avenir Next Condensed Medium"/>
              </a:rPr>
              <a:t>Q is for Question Mark</a:t>
            </a:r>
          </a:p>
          <a:p>
            <a:r>
              <a:rPr lang="de-DE" sz="1200" dirty="0">
                <a:solidFill>
                  <a:srgbClr val="FFFFFF"/>
                </a:solidFill>
                <a:latin typeface="Avenir Next Condensed Medium"/>
                <a:cs typeface="Avenir Next Condensed Medium"/>
              </a:rPr>
              <a:t>© Ben R./b4b2</a:t>
            </a:r>
          </a:p>
          <a:p>
            <a:r>
              <a:rPr lang="de-DE" sz="1200" dirty="0">
                <a:solidFill>
                  <a:srgbClr val="FFFFFF"/>
                </a:solidFill>
                <a:latin typeface="Avenir Next Condensed Medium"/>
                <a:cs typeface="Avenir Next Condensed Medium"/>
              </a:rPr>
              <a:t>Used under CC BY-NC-ND </a:t>
            </a:r>
            <a:r>
              <a:rPr lang="de-DE" sz="1200" dirty="0" smtClean="0">
                <a:solidFill>
                  <a:srgbClr val="FFFFFF"/>
                </a:solidFill>
                <a:latin typeface="Avenir Next Condensed Medium"/>
                <a:cs typeface="Avenir Next Condensed Medium"/>
              </a:rPr>
              <a:t>2.0 license</a:t>
            </a:r>
            <a:endParaRPr lang="de-DE" sz="1200" dirty="0">
              <a:solidFill>
                <a:srgbClr val="FFFFFF"/>
              </a:solidFill>
              <a:latin typeface="Avenir Next Condensed Medium"/>
              <a:cs typeface="Avenir Next Condensed Medium"/>
            </a:endParaRPr>
          </a:p>
          <a:p>
            <a:r>
              <a:rPr lang="de-DE" sz="1200" dirty="0">
                <a:solidFill>
                  <a:srgbClr val="FFFFFF"/>
                </a:solidFill>
                <a:latin typeface="Avenir Next Condensed Medium"/>
                <a:cs typeface="Avenir Next Condensed Medium"/>
              </a:rPr>
              <a:t>https://www.flickr.com/photos/b4b2/3954106061/</a:t>
            </a:r>
          </a:p>
          <a:p>
            <a:endParaRPr lang="de-DE" sz="1200" dirty="0">
              <a:solidFill>
                <a:srgbClr val="FFFFFF"/>
              </a:solidFill>
              <a:latin typeface="Avenir Next Condensed Medium"/>
              <a:cs typeface="Avenir Next Condensed Medium"/>
            </a:endParaRPr>
          </a:p>
          <a:p>
            <a:r>
              <a:rPr lang="de-DE" sz="1200" dirty="0">
                <a:solidFill>
                  <a:srgbClr val="FFFFFF"/>
                </a:solidFill>
                <a:latin typeface="Avenir Next Condensed Medium"/>
                <a:cs typeface="Avenir Next Condensed Medium"/>
              </a:rPr>
              <a:t>Thank You</a:t>
            </a:r>
          </a:p>
          <a:p>
            <a:r>
              <a:rPr lang="de-DE" sz="1200" dirty="0">
                <a:solidFill>
                  <a:srgbClr val="FFFFFF"/>
                </a:solidFill>
                <a:latin typeface="Avenir Next Condensed Medium"/>
                <a:cs typeface="Avenir Next Condensed Medium"/>
              </a:rPr>
              <a:t>© Katharina Friederike</a:t>
            </a:r>
          </a:p>
          <a:p>
            <a:r>
              <a:rPr lang="de-DE" sz="1200" dirty="0">
                <a:solidFill>
                  <a:srgbClr val="FFFFFF"/>
                </a:solidFill>
                <a:latin typeface="Avenir Next Condensed Medium"/>
                <a:cs typeface="Avenir Next Condensed Medium"/>
              </a:rPr>
              <a:t>Used under CC BY-2.0</a:t>
            </a:r>
          </a:p>
          <a:p>
            <a:r>
              <a:rPr lang="de-DE" sz="1200" dirty="0">
                <a:solidFill>
                  <a:srgbClr val="FFFFFF"/>
                </a:solidFill>
                <a:latin typeface="Avenir Next Condensed Medium"/>
                <a:cs typeface="Avenir Next Condensed Medium"/>
              </a:rPr>
              <a:t>https://www.flickr.com/photos/k2scrapper/8577741616/</a:t>
            </a:r>
            <a:endParaRPr lang="en-US" sz="1200" dirty="0">
              <a:solidFill>
                <a:srgbClr val="FFFFFF"/>
              </a:solidFill>
              <a:latin typeface="Avenir Next Condensed Medium"/>
              <a:cs typeface="Avenir Next Condensed Medium"/>
            </a:endParaRPr>
          </a:p>
          <a:p>
            <a:endParaRPr lang="de-DE" sz="1200" dirty="0">
              <a:solidFill>
                <a:srgbClr val="FFFFFF"/>
              </a:solidFill>
              <a:latin typeface="Avenir Next Condensed Medium"/>
              <a:cs typeface="Avenir Next Condensed Medium"/>
            </a:endParaRPr>
          </a:p>
          <a:p>
            <a:r>
              <a:rPr lang="de-DE" sz="1200" dirty="0" smtClean="0">
                <a:solidFill>
                  <a:srgbClr val="FFFFFF"/>
                </a:solidFill>
                <a:latin typeface="Avenir Next Condensed Medium"/>
                <a:cs typeface="Avenir Next Condensed Medium"/>
              </a:rPr>
              <a:t>Just take one dip and end it</a:t>
            </a:r>
          </a:p>
          <a:p>
            <a:r>
              <a:rPr lang="de-DE" sz="1200" dirty="0" smtClean="0">
                <a:solidFill>
                  <a:srgbClr val="FFFFFF"/>
                </a:solidFill>
                <a:latin typeface="Avenir Next Condensed Medium"/>
                <a:cs typeface="Avenir Next Condensed Medium"/>
              </a:rPr>
              <a:t>© Peyri Herrera</a:t>
            </a:r>
          </a:p>
          <a:p>
            <a:r>
              <a:rPr lang="de-DE" sz="1200" dirty="0" smtClean="0">
                <a:solidFill>
                  <a:srgbClr val="FFFFFF"/>
                </a:solidFill>
                <a:latin typeface="Avenir Next Condensed Medium"/>
                <a:cs typeface="Avenir Next Condensed Medium"/>
              </a:rPr>
              <a:t>Used under a CC BY-ND 2.0 license</a:t>
            </a:r>
          </a:p>
          <a:p>
            <a:r>
              <a:rPr lang="de-DE" sz="1200" dirty="0" smtClean="0">
                <a:solidFill>
                  <a:srgbClr val="FFFFFF"/>
                </a:solidFill>
                <a:latin typeface="Avenir Next Condensed Medium"/>
                <a:cs typeface="Avenir Next Condensed Medium"/>
              </a:rPr>
              <a:t>https://www.flickr.com/photos/peyri/2483791713</a:t>
            </a:r>
            <a:endParaRPr lang="en-US" sz="1200" dirty="0">
              <a:solidFill>
                <a:srgbClr val="FFFFFF"/>
              </a:solidFill>
              <a:latin typeface="Avenir Next Condensed Medium"/>
              <a:cs typeface="Avenir Next Condensed Medium"/>
            </a:endParaRPr>
          </a:p>
          <a:p>
            <a:endParaRPr lang="en-US" sz="1200" dirty="0">
              <a:solidFill>
                <a:srgbClr val="FFFFFF"/>
              </a:solidFill>
              <a:latin typeface="Avenir Next Condensed Medium"/>
              <a:cs typeface="Avenir Next Condensed Medium"/>
            </a:endParaRPr>
          </a:p>
        </p:txBody>
      </p:sp>
    </p:spTree>
    <p:extLst>
      <p:ext uri="{BB962C8B-B14F-4D97-AF65-F5344CB8AC3E}">
        <p14:creationId xmlns:p14="http://schemas.microsoft.com/office/powerpoint/2010/main" val="424531587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Wave 7"/>
          <p:cNvSpPr/>
          <p:nvPr/>
        </p:nvSpPr>
        <p:spPr>
          <a:xfrm>
            <a:off x="1088512" y="1"/>
            <a:ext cx="6853589" cy="2519470"/>
          </a:xfrm>
          <a:prstGeom prst="wave">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p>
          <a:p>
            <a:pPr algn="ctr"/>
            <a:endParaRPr lang="en-US" dirty="0"/>
          </a:p>
          <a:p>
            <a:pPr algn="ctr"/>
            <a:endParaRPr lang="en-US" dirty="0" smtClean="0">
              <a:latin typeface="Calibri" charset="0"/>
              <a:ea typeface="MS PGothic" charset="0"/>
            </a:endParaRPr>
          </a:p>
          <a:p>
            <a:pPr algn="ctr"/>
            <a:endParaRPr lang="en-US" dirty="0">
              <a:latin typeface="Calibri" charset="0"/>
              <a:ea typeface="MS PGothic" charset="0"/>
            </a:endParaRPr>
          </a:p>
          <a:p>
            <a:pPr algn="ctr"/>
            <a:r>
              <a:rPr lang="en-US" dirty="0" smtClean="0">
                <a:latin typeface="Calibri" charset="0"/>
                <a:ea typeface="MS PGothic" charset="0"/>
              </a:rPr>
              <a:t>http</a:t>
            </a:r>
            <a:r>
              <a:rPr lang="en-US" dirty="0">
                <a:latin typeface="Calibri" charset="0"/>
                <a:ea typeface="MS PGothic" charset="0"/>
              </a:rPr>
              <a:t>://openaccess.mpg.de/Berlin-Declaration</a:t>
            </a:r>
          </a:p>
          <a:p>
            <a:pPr algn="ctr"/>
            <a:endParaRPr lang="en-US" dirty="0"/>
          </a:p>
          <a:p>
            <a:pPr algn="ctr"/>
            <a:endParaRPr lang="en-US" dirty="0"/>
          </a:p>
        </p:txBody>
      </p:sp>
      <p:sp>
        <p:nvSpPr>
          <p:cNvPr id="11" name="Wave 10"/>
          <p:cNvSpPr/>
          <p:nvPr/>
        </p:nvSpPr>
        <p:spPr>
          <a:xfrm>
            <a:off x="1088512" y="4819843"/>
            <a:ext cx="6853589" cy="2038157"/>
          </a:xfrm>
          <a:prstGeom prst="wave">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p>
          <a:p>
            <a:pPr algn="ctr"/>
            <a:endParaRPr lang="en-US" dirty="0"/>
          </a:p>
          <a:p>
            <a:pPr algn="ctr"/>
            <a:r>
              <a:rPr lang="en-US" dirty="0" smtClean="0">
                <a:latin typeface="Calibri" charset="0"/>
                <a:ea typeface="MS PGothic" charset="0"/>
              </a:rPr>
              <a:t>http</a:t>
            </a:r>
            <a:r>
              <a:rPr lang="en-US" dirty="0">
                <a:latin typeface="Calibri" charset="0"/>
                <a:ea typeface="MS PGothic" charset="0"/>
              </a:rPr>
              <a:t>://legacy.earlham.edu/~peters/fos/bethesda.htm</a:t>
            </a:r>
            <a:endParaRPr lang="en-US" dirty="0"/>
          </a:p>
          <a:p>
            <a:pPr algn="ctr"/>
            <a:endParaRPr lang="en-US" dirty="0"/>
          </a:p>
        </p:txBody>
      </p:sp>
      <p:sp>
        <p:nvSpPr>
          <p:cNvPr id="3" name="TextBox 2"/>
          <p:cNvSpPr txBox="1"/>
          <p:nvPr/>
        </p:nvSpPr>
        <p:spPr>
          <a:xfrm>
            <a:off x="-1" y="673166"/>
            <a:ext cx="9143999" cy="707886"/>
          </a:xfrm>
          <a:prstGeom prst="rect">
            <a:avLst/>
          </a:prstGeom>
          <a:noFill/>
        </p:spPr>
        <p:txBody>
          <a:bodyPr wrap="square" rtlCol="0">
            <a:spAutoFit/>
          </a:bodyPr>
          <a:lstStyle/>
          <a:p>
            <a:pPr algn="ctr"/>
            <a:r>
              <a:rPr lang="en-US" sz="4000" dirty="0" smtClean="0">
                <a:solidFill>
                  <a:schemeClr val="bg1">
                    <a:lumMod val="95000"/>
                  </a:schemeClr>
                </a:solidFill>
                <a:latin typeface="Avenir Black"/>
                <a:cs typeface="Avenir Black"/>
              </a:rPr>
              <a:t>Berlin Declaration</a:t>
            </a:r>
          </a:p>
        </p:txBody>
      </p:sp>
      <p:sp>
        <p:nvSpPr>
          <p:cNvPr id="9" name="Wave 8"/>
          <p:cNvSpPr/>
          <p:nvPr/>
        </p:nvSpPr>
        <p:spPr>
          <a:xfrm>
            <a:off x="1088512" y="2257446"/>
            <a:ext cx="6853589" cy="2862117"/>
          </a:xfrm>
          <a:prstGeom prst="wave">
            <a:avLst>
              <a:gd name="adj1" fmla="val 12500"/>
              <a:gd name="adj2" fmla="val -294"/>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latin typeface="Calibri" charset="0"/>
              <a:ea typeface="MS PGothic" charset="0"/>
            </a:endParaRPr>
          </a:p>
          <a:p>
            <a:pPr algn="ctr"/>
            <a:endParaRPr lang="en-US" dirty="0">
              <a:latin typeface="Calibri" charset="0"/>
              <a:ea typeface="MS PGothic" charset="0"/>
            </a:endParaRPr>
          </a:p>
          <a:p>
            <a:pPr algn="ctr"/>
            <a:endParaRPr lang="en-US" dirty="0" smtClean="0">
              <a:latin typeface="Calibri" charset="0"/>
              <a:ea typeface="MS PGothic" charset="0"/>
            </a:endParaRPr>
          </a:p>
          <a:p>
            <a:pPr algn="ctr"/>
            <a:endParaRPr lang="en-US" dirty="0">
              <a:latin typeface="Calibri" charset="0"/>
              <a:ea typeface="MS PGothic" charset="0"/>
            </a:endParaRPr>
          </a:p>
          <a:p>
            <a:pPr algn="ctr"/>
            <a:endParaRPr lang="en-US" dirty="0" smtClean="0">
              <a:latin typeface="Calibri" charset="0"/>
              <a:ea typeface="MS PGothic" charset="0"/>
            </a:endParaRPr>
          </a:p>
          <a:p>
            <a:pPr algn="ctr"/>
            <a:r>
              <a:rPr lang="en-US" dirty="0" smtClean="0">
                <a:latin typeface="Calibri" charset="0"/>
                <a:ea typeface="MS PGothic" charset="0"/>
              </a:rPr>
              <a:t>http</a:t>
            </a:r>
            <a:r>
              <a:rPr lang="en-US" dirty="0">
                <a:latin typeface="Calibri" charset="0"/>
                <a:ea typeface="MS PGothic" charset="0"/>
              </a:rPr>
              <a:t>://www.budapestopenaccessinitiative.org/read</a:t>
            </a:r>
          </a:p>
          <a:p>
            <a:pPr algn="ctr"/>
            <a:endParaRPr lang="en-US" dirty="0"/>
          </a:p>
        </p:txBody>
      </p:sp>
      <p:sp>
        <p:nvSpPr>
          <p:cNvPr id="4" name="TextBox 3"/>
          <p:cNvSpPr txBox="1"/>
          <p:nvPr/>
        </p:nvSpPr>
        <p:spPr>
          <a:xfrm>
            <a:off x="-1" y="2980307"/>
            <a:ext cx="9143999" cy="1477328"/>
          </a:xfrm>
          <a:prstGeom prst="rect">
            <a:avLst/>
          </a:prstGeom>
          <a:noFill/>
        </p:spPr>
        <p:txBody>
          <a:bodyPr wrap="square" rtlCol="0">
            <a:spAutoFit/>
          </a:bodyPr>
          <a:lstStyle/>
          <a:p>
            <a:pPr algn="ctr"/>
            <a:r>
              <a:rPr lang="en-US" sz="3600" dirty="0" smtClean="0">
                <a:solidFill>
                  <a:schemeClr val="bg1">
                    <a:lumMod val="95000"/>
                  </a:schemeClr>
                </a:solidFill>
                <a:latin typeface="Avenir Black"/>
                <a:cs typeface="Avenir Black"/>
              </a:rPr>
              <a:t>Budapest Open Access</a:t>
            </a:r>
          </a:p>
          <a:p>
            <a:pPr algn="ctr"/>
            <a:r>
              <a:rPr lang="en-US" sz="3600" dirty="0" smtClean="0">
                <a:solidFill>
                  <a:schemeClr val="bg1">
                    <a:lumMod val="95000"/>
                  </a:schemeClr>
                </a:solidFill>
                <a:latin typeface="Avenir Black"/>
                <a:cs typeface="Avenir Black"/>
              </a:rPr>
              <a:t>             Statement</a:t>
            </a:r>
            <a:endParaRPr lang="en-US" sz="3600" dirty="0">
              <a:solidFill>
                <a:schemeClr val="bg1">
                  <a:lumMod val="95000"/>
                </a:schemeClr>
              </a:solidFill>
              <a:latin typeface="Avenir Black"/>
              <a:cs typeface="Avenir Black"/>
            </a:endParaRPr>
          </a:p>
          <a:p>
            <a:endParaRPr lang="en-US" dirty="0"/>
          </a:p>
        </p:txBody>
      </p:sp>
      <p:sp>
        <p:nvSpPr>
          <p:cNvPr id="7" name="TextBox 6"/>
          <p:cNvSpPr txBox="1"/>
          <p:nvPr/>
        </p:nvSpPr>
        <p:spPr>
          <a:xfrm>
            <a:off x="-1" y="5197440"/>
            <a:ext cx="9143999" cy="984885"/>
          </a:xfrm>
          <a:prstGeom prst="rect">
            <a:avLst/>
          </a:prstGeom>
          <a:noFill/>
        </p:spPr>
        <p:txBody>
          <a:bodyPr wrap="square" rtlCol="0">
            <a:spAutoFit/>
          </a:bodyPr>
          <a:lstStyle/>
          <a:p>
            <a:pPr algn="ctr"/>
            <a:r>
              <a:rPr lang="en-US" sz="4000" dirty="0" smtClean="0">
                <a:solidFill>
                  <a:schemeClr val="bg1">
                    <a:lumMod val="95000"/>
                  </a:schemeClr>
                </a:solidFill>
                <a:latin typeface="Avenir Black"/>
                <a:cs typeface="Avenir Black"/>
              </a:rPr>
              <a:t>Bethesda Statement</a:t>
            </a:r>
            <a:endParaRPr lang="en-US" sz="4000" dirty="0">
              <a:solidFill>
                <a:schemeClr val="bg1">
                  <a:lumMod val="95000"/>
                </a:schemeClr>
              </a:solidFill>
              <a:latin typeface="Avenir Black"/>
              <a:cs typeface="Avenir Black"/>
            </a:endParaRPr>
          </a:p>
          <a:p>
            <a:endParaRPr lang="en-US" dirty="0"/>
          </a:p>
        </p:txBody>
      </p:sp>
      <p:cxnSp>
        <p:nvCxnSpPr>
          <p:cNvPr id="12" name="Straight Connector 11"/>
          <p:cNvCxnSpPr/>
          <p:nvPr/>
        </p:nvCxnSpPr>
        <p:spPr>
          <a:xfrm>
            <a:off x="524098" y="679231"/>
            <a:ext cx="40315" cy="5405062"/>
          </a:xfrm>
          <a:prstGeom prst="line">
            <a:avLst/>
          </a:prstGeom>
          <a:ln w="38100" cmpd="sng"/>
        </p:spPr>
        <p:style>
          <a:lnRef idx="2">
            <a:schemeClr val="accent6"/>
          </a:lnRef>
          <a:fillRef idx="0">
            <a:schemeClr val="accent6"/>
          </a:fillRef>
          <a:effectRef idx="1">
            <a:schemeClr val="accent6"/>
          </a:effectRef>
          <a:fontRef idx="minor">
            <a:schemeClr val="tx1"/>
          </a:fontRef>
        </p:style>
      </p:cxnSp>
      <p:cxnSp>
        <p:nvCxnSpPr>
          <p:cNvPr id="13" name="Straight Connector 12"/>
          <p:cNvCxnSpPr/>
          <p:nvPr/>
        </p:nvCxnSpPr>
        <p:spPr>
          <a:xfrm>
            <a:off x="8417024" y="777263"/>
            <a:ext cx="40315" cy="5405062"/>
          </a:xfrm>
          <a:prstGeom prst="line">
            <a:avLst/>
          </a:prstGeom>
          <a:ln w="38100" cmpd="sng"/>
        </p:spPr>
        <p:style>
          <a:lnRef idx="2">
            <a:schemeClr val="accent6"/>
          </a:lnRef>
          <a:fillRef idx="0">
            <a:schemeClr val="accent6"/>
          </a:fillRef>
          <a:effectRef idx="1">
            <a:schemeClr val="accent6"/>
          </a:effectRef>
          <a:fontRef idx="minor">
            <a:schemeClr val="tx1"/>
          </a:fontRef>
        </p:style>
      </p:cxnSp>
      <p:sp>
        <p:nvSpPr>
          <p:cNvPr id="2" name="Explosion 2 1"/>
          <p:cNvSpPr/>
          <p:nvPr/>
        </p:nvSpPr>
        <p:spPr>
          <a:xfrm>
            <a:off x="282206" y="445387"/>
            <a:ext cx="564414" cy="455557"/>
          </a:xfrm>
          <a:prstGeom prst="irregularSeal2">
            <a:avLst/>
          </a:prstGeom>
          <a:solidFill>
            <a:schemeClr val="accent6"/>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Explosion 2 13"/>
          <p:cNvSpPr/>
          <p:nvPr/>
        </p:nvSpPr>
        <p:spPr>
          <a:xfrm>
            <a:off x="8134817" y="445387"/>
            <a:ext cx="564414" cy="455557"/>
          </a:xfrm>
          <a:prstGeom prst="irregularSeal2">
            <a:avLst/>
          </a:prstGeom>
          <a:solidFill>
            <a:schemeClr val="accent6"/>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01184412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extBox 8"/>
          <p:cNvSpPr txBox="1">
            <a:spLocks noChangeArrowheads="1"/>
          </p:cNvSpPr>
          <p:nvPr/>
        </p:nvSpPr>
        <p:spPr bwMode="auto">
          <a:xfrm>
            <a:off x="306389" y="175684"/>
            <a:ext cx="5845175"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charset="0"/>
                <a:ea typeface="MS PGothic" charset="0"/>
                <a:cs typeface="MS PGothic" charset="0"/>
              </a:defRPr>
            </a:lvl1pPr>
            <a:lvl2pPr marL="742950" indent="-285750" eaLnBrk="0" hangingPunct="0">
              <a:defRPr>
                <a:solidFill>
                  <a:schemeClr val="tx1"/>
                </a:solidFill>
                <a:latin typeface="Calibri" charset="0"/>
                <a:ea typeface="MS PGothic" charset="0"/>
                <a:cs typeface="MS PGothic" charset="0"/>
              </a:defRPr>
            </a:lvl2pPr>
            <a:lvl3pPr marL="1143000" indent="-228600" eaLnBrk="0" hangingPunct="0">
              <a:defRPr>
                <a:solidFill>
                  <a:schemeClr val="tx1"/>
                </a:solidFill>
                <a:latin typeface="Calibri" charset="0"/>
                <a:ea typeface="MS PGothic" charset="0"/>
                <a:cs typeface="MS PGothic" charset="0"/>
              </a:defRPr>
            </a:lvl3pPr>
            <a:lvl4pPr marL="1600200" indent="-228600" eaLnBrk="0" hangingPunct="0">
              <a:defRPr>
                <a:solidFill>
                  <a:schemeClr val="tx1"/>
                </a:solidFill>
                <a:latin typeface="Calibri" charset="0"/>
                <a:ea typeface="MS PGothic" charset="0"/>
                <a:cs typeface="MS PGothic" charset="0"/>
              </a:defRPr>
            </a:lvl4pPr>
            <a:lvl5pPr marL="2057400" indent="-228600" eaLnBrk="0" hangingPunct="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eaLnBrk="1" hangingPunct="1"/>
            <a:r>
              <a:rPr lang="en-US" sz="3200" dirty="0">
                <a:solidFill>
                  <a:schemeClr val="bg1"/>
                </a:solidFill>
                <a:latin typeface="Avenir Next Demi Bold"/>
                <a:cs typeface="Avenir Next Demi Bold"/>
              </a:rPr>
              <a:t>Et Cetera</a:t>
            </a:r>
          </a:p>
        </p:txBody>
      </p:sp>
      <p:sp>
        <p:nvSpPr>
          <p:cNvPr id="35845" name="TextBox 3"/>
          <p:cNvSpPr txBox="1">
            <a:spLocks noChangeArrowheads="1"/>
          </p:cNvSpPr>
          <p:nvPr/>
        </p:nvSpPr>
        <p:spPr bwMode="auto">
          <a:xfrm>
            <a:off x="306387" y="1348318"/>
            <a:ext cx="8178327" cy="6124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charset="0"/>
                <a:ea typeface="MS PGothic" charset="0"/>
                <a:cs typeface="MS PGothic" charset="0"/>
              </a:defRPr>
            </a:lvl1pPr>
            <a:lvl2pPr marL="742950" indent="-285750" eaLnBrk="0" hangingPunct="0">
              <a:defRPr>
                <a:solidFill>
                  <a:schemeClr val="tx1"/>
                </a:solidFill>
                <a:latin typeface="Calibri" charset="0"/>
                <a:ea typeface="MS PGothic" charset="0"/>
                <a:cs typeface="MS PGothic" charset="0"/>
              </a:defRPr>
            </a:lvl2pPr>
            <a:lvl3pPr marL="1143000" indent="-228600" eaLnBrk="0" hangingPunct="0">
              <a:defRPr>
                <a:solidFill>
                  <a:schemeClr val="tx1"/>
                </a:solidFill>
                <a:latin typeface="Calibri" charset="0"/>
                <a:ea typeface="MS PGothic" charset="0"/>
                <a:cs typeface="MS PGothic" charset="0"/>
              </a:defRPr>
            </a:lvl3pPr>
            <a:lvl4pPr marL="1600200" indent="-228600" eaLnBrk="0" hangingPunct="0">
              <a:defRPr>
                <a:solidFill>
                  <a:schemeClr val="tx1"/>
                </a:solidFill>
                <a:latin typeface="Calibri" charset="0"/>
                <a:ea typeface="MS PGothic" charset="0"/>
                <a:cs typeface="MS PGothic" charset="0"/>
              </a:defRPr>
            </a:lvl4pPr>
            <a:lvl5pPr marL="2057400" indent="-228600" eaLnBrk="0" hangingPunct="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eaLnBrk="1" hangingPunct="1"/>
            <a:r>
              <a:rPr lang="en-US" sz="2000" dirty="0">
                <a:solidFill>
                  <a:srgbClr val="FFFFFF"/>
                </a:solidFill>
                <a:latin typeface="Avenir Next Medium"/>
                <a:cs typeface="Avenir Next Medium"/>
              </a:rPr>
              <a:t>This work was created by Jen </a:t>
            </a:r>
            <a:r>
              <a:rPr lang="en-US" sz="2000" dirty="0" smtClean="0">
                <a:solidFill>
                  <a:srgbClr val="FFFFFF"/>
                </a:solidFill>
                <a:latin typeface="Avenir Next Medium"/>
                <a:cs typeface="Avenir Next Medium"/>
              </a:rPr>
              <a:t>Waller</a:t>
            </a:r>
            <a:r>
              <a:rPr lang="en-US" sz="2000" dirty="0">
                <a:solidFill>
                  <a:srgbClr val="FFFFFF"/>
                </a:solidFill>
                <a:latin typeface="Avenir Next Medium"/>
                <a:cs typeface="Avenir Next Medium"/>
              </a:rPr>
              <a:t> </a:t>
            </a:r>
            <a:r>
              <a:rPr lang="en-US" sz="2000" dirty="0" smtClean="0">
                <a:solidFill>
                  <a:srgbClr val="FFFFFF"/>
                </a:solidFill>
                <a:latin typeface="Avenir Next Medium"/>
                <a:cs typeface="Avenir Next Medium"/>
              </a:rPr>
              <a:t>and Job Van Exel for </a:t>
            </a:r>
            <a:r>
              <a:rPr lang="en-US" sz="2000" dirty="0">
                <a:solidFill>
                  <a:srgbClr val="FFFFFF"/>
                </a:solidFill>
                <a:latin typeface="Avenir Next Medium"/>
                <a:cs typeface="Avenir Next Medium"/>
              </a:rPr>
              <a:t>the </a:t>
            </a:r>
            <a:r>
              <a:rPr lang="en-US" sz="2000" dirty="0" smtClean="0">
                <a:solidFill>
                  <a:srgbClr val="FFFFFF"/>
                </a:solidFill>
                <a:latin typeface="Avenir Next Medium"/>
                <a:cs typeface="Avenir Next Medium"/>
              </a:rPr>
              <a:t>International Society for the Scientific Study of Subjectivity (ISSSS) 30</a:t>
            </a:r>
            <a:r>
              <a:rPr lang="en-US" sz="2000" baseline="30000" dirty="0" smtClean="0">
                <a:solidFill>
                  <a:srgbClr val="FFFFFF"/>
                </a:solidFill>
                <a:latin typeface="Avenir Next Medium"/>
                <a:cs typeface="Avenir Next Medium"/>
              </a:rPr>
              <a:t>th</a:t>
            </a:r>
            <a:r>
              <a:rPr lang="en-US" sz="2000" dirty="0" smtClean="0">
                <a:solidFill>
                  <a:srgbClr val="FFFFFF"/>
                </a:solidFill>
                <a:latin typeface="Avenir Next Medium"/>
                <a:cs typeface="Avenir Next Medium"/>
              </a:rPr>
              <a:t> Annual Q Conference and </a:t>
            </a:r>
            <a:r>
              <a:rPr lang="en-US" sz="2000" dirty="0">
                <a:solidFill>
                  <a:srgbClr val="FFFFFF"/>
                </a:solidFill>
                <a:latin typeface="Avenir Next Medium"/>
                <a:cs typeface="Avenir Next Medium"/>
              </a:rPr>
              <a:t>presented on </a:t>
            </a:r>
            <a:r>
              <a:rPr lang="en-US" sz="2000" dirty="0" smtClean="0">
                <a:solidFill>
                  <a:srgbClr val="FFFFFF"/>
                </a:solidFill>
                <a:latin typeface="Avenir Next Medium"/>
                <a:cs typeface="Avenir Next Medium"/>
              </a:rPr>
              <a:t>September 5, 2014, </a:t>
            </a:r>
            <a:r>
              <a:rPr lang="en-US" sz="2000" dirty="0">
                <a:solidFill>
                  <a:srgbClr val="FFFFFF"/>
                </a:solidFill>
                <a:latin typeface="Avenir Next Medium"/>
                <a:cs typeface="Avenir Next Medium"/>
              </a:rPr>
              <a:t>in </a:t>
            </a:r>
            <a:r>
              <a:rPr lang="en-US" sz="2000" dirty="0" smtClean="0">
                <a:solidFill>
                  <a:srgbClr val="FFFFFF"/>
                </a:solidFill>
                <a:latin typeface="Avenir Next Medium"/>
                <a:cs typeface="Avenir Next Medium"/>
              </a:rPr>
              <a:t>Salt Lake City, UT.</a:t>
            </a:r>
            <a:endParaRPr lang="en-US" sz="2000" dirty="0">
              <a:solidFill>
                <a:srgbClr val="FFFFFF"/>
              </a:solidFill>
              <a:latin typeface="Avenir Next Medium"/>
              <a:cs typeface="Avenir Next Medium"/>
            </a:endParaRPr>
          </a:p>
          <a:p>
            <a:pPr eaLnBrk="1" hangingPunct="1"/>
            <a:endParaRPr lang="en-US" sz="2000" dirty="0">
              <a:solidFill>
                <a:srgbClr val="FFFFFF"/>
              </a:solidFill>
              <a:latin typeface="Avenir Next Medium"/>
              <a:cs typeface="Avenir Next Medium"/>
            </a:endParaRPr>
          </a:p>
          <a:p>
            <a:pPr eaLnBrk="1" hangingPunct="1"/>
            <a:r>
              <a:rPr lang="en-US" sz="2000" dirty="0">
                <a:solidFill>
                  <a:srgbClr val="FFFFFF"/>
                </a:solidFill>
                <a:latin typeface="Avenir Next Medium"/>
                <a:cs typeface="Avenir Next Medium"/>
              </a:rPr>
              <a:t>This work is licensed under a Creative Commons Attribution-Share Alike 3.0 Unported  (CC BY-SA 3.0) license. For more information about this license, please see:</a:t>
            </a:r>
          </a:p>
          <a:p>
            <a:pPr eaLnBrk="1" hangingPunct="1"/>
            <a:endParaRPr lang="en-US" sz="2000" dirty="0">
              <a:solidFill>
                <a:srgbClr val="FFFFFF"/>
              </a:solidFill>
              <a:latin typeface="Avenir Next Medium"/>
              <a:cs typeface="Avenir Next Medium"/>
            </a:endParaRPr>
          </a:p>
          <a:p>
            <a:pPr eaLnBrk="1" hangingPunct="1"/>
            <a:r>
              <a:rPr lang="en-US" sz="2000" dirty="0">
                <a:solidFill>
                  <a:srgbClr val="FFFFFF"/>
                </a:solidFill>
                <a:latin typeface="Avenir Next Medium"/>
                <a:cs typeface="Avenir Next Medium"/>
              </a:rPr>
              <a:t>http://creativecommons.org/licenses/by-sa/3.0/deed.en_US</a:t>
            </a:r>
          </a:p>
          <a:p>
            <a:pPr eaLnBrk="1" hangingPunct="1"/>
            <a:endParaRPr lang="en-US" sz="2000" dirty="0">
              <a:solidFill>
                <a:srgbClr val="FFFFFF"/>
              </a:solidFill>
              <a:latin typeface="Avenir Next Medium"/>
              <a:cs typeface="Avenir Next Medium"/>
            </a:endParaRPr>
          </a:p>
          <a:p>
            <a:pPr eaLnBrk="1" hangingPunct="1"/>
            <a:r>
              <a:rPr lang="en-US" sz="2000" dirty="0">
                <a:solidFill>
                  <a:srgbClr val="FFFFFF"/>
                </a:solidFill>
                <a:latin typeface="Avenir Next Medium"/>
                <a:cs typeface="Avenir Next Medium"/>
              </a:rPr>
              <a:t>If you are interested </a:t>
            </a:r>
            <a:r>
              <a:rPr lang="en-US" sz="2000" dirty="0" smtClean="0">
                <a:solidFill>
                  <a:srgbClr val="FFFFFF"/>
                </a:solidFill>
                <a:latin typeface="Avenir Next Medium"/>
                <a:cs typeface="Avenir Next Medium"/>
              </a:rPr>
              <a:t>contacting the authors, you may do so at the following:</a:t>
            </a:r>
          </a:p>
          <a:p>
            <a:pPr eaLnBrk="1" hangingPunct="1"/>
            <a:endParaRPr lang="en-US" sz="2000" dirty="0">
              <a:solidFill>
                <a:srgbClr val="FFFFFF"/>
              </a:solidFill>
              <a:latin typeface="Avenir Next Medium"/>
              <a:cs typeface="Avenir Next Medium"/>
            </a:endParaRPr>
          </a:p>
          <a:p>
            <a:pPr eaLnBrk="1" hangingPunct="1"/>
            <a:r>
              <a:rPr lang="en-US" sz="2000" dirty="0" smtClean="0">
                <a:solidFill>
                  <a:srgbClr val="FFFFFF"/>
                </a:solidFill>
                <a:latin typeface="Avenir Next Medium"/>
                <a:cs typeface="Avenir Next Medium"/>
              </a:rPr>
              <a:t>Job Van Exel: Twitter: @jobvanexel; Email: vanexel@bmg.eur.nl</a:t>
            </a:r>
          </a:p>
          <a:p>
            <a:pPr eaLnBrk="1" hangingPunct="1"/>
            <a:r>
              <a:rPr lang="en-US" sz="2000" dirty="0" smtClean="0">
                <a:solidFill>
                  <a:srgbClr val="FFFFFF"/>
                </a:solidFill>
                <a:latin typeface="Avenir Next Medium"/>
                <a:cs typeface="Avenir Next Medium"/>
              </a:rPr>
              <a:t>Jen Waller: Twitter: @jenniferwaller; Email: wallerjl@miamioh.edu</a:t>
            </a:r>
            <a:endParaRPr lang="en-US" sz="2000" dirty="0">
              <a:solidFill>
                <a:srgbClr val="FFFFFF"/>
              </a:solidFill>
              <a:latin typeface="Avenir Next Medium"/>
              <a:cs typeface="Avenir Next Medium"/>
            </a:endParaRPr>
          </a:p>
          <a:p>
            <a:pPr eaLnBrk="1" hangingPunct="1"/>
            <a:endParaRPr lang="en-US" dirty="0"/>
          </a:p>
          <a:p>
            <a:pPr eaLnBrk="1" hangingPunct="1"/>
            <a:endParaRPr lang="en-US" dirty="0"/>
          </a:p>
          <a:p>
            <a:pPr eaLnBrk="1" hangingPunct="1"/>
            <a:endParaRPr lang="en-US" dirty="0"/>
          </a:p>
          <a:p>
            <a:pPr eaLnBrk="1" hangingPunct="1"/>
            <a:endParaRPr lang="en-US" dirty="0"/>
          </a:p>
        </p:txBody>
      </p:sp>
    </p:spTree>
    <p:extLst>
      <p:ext uri="{BB962C8B-B14F-4D97-AF65-F5344CB8AC3E}">
        <p14:creationId xmlns:p14="http://schemas.microsoft.com/office/powerpoint/2010/main" val="405404514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GoldenPath.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209176"/>
            <a:ext cx="4631765" cy="3093874"/>
          </a:xfrm>
          <a:prstGeom prst="rect">
            <a:avLst/>
          </a:prstGeom>
          <a:effectLst>
            <a:outerShdw blurRad="50800" dist="38100" dir="2700000" algn="tl" rotWithShape="0">
              <a:prstClr val="black">
                <a:alpha val="40000"/>
              </a:prstClr>
            </a:outerShdw>
          </a:effectLst>
        </p:spPr>
      </p:pic>
      <p:pic>
        <p:nvPicPr>
          <p:cNvPr id="3" name="Picture 2" descr="GreenPath.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655359"/>
            <a:ext cx="4631764" cy="3054070"/>
          </a:xfrm>
          <a:prstGeom prst="rect">
            <a:avLst/>
          </a:prstGeom>
          <a:effectLst>
            <a:outerShdw blurRad="50800" dist="38100" dir="2700000" algn="tl" rotWithShape="0">
              <a:prstClr val="black">
                <a:alpha val="40000"/>
              </a:prstClr>
            </a:outerShdw>
          </a:effectLst>
        </p:spPr>
      </p:pic>
      <p:sp>
        <p:nvSpPr>
          <p:cNvPr id="5" name="TextBox 4"/>
          <p:cNvSpPr txBox="1"/>
          <p:nvPr/>
        </p:nvSpPr>
        <p:spPr>
          <a:xfrm>
            <a:off x="4915646" y="779964"/>
            <a:ext cx="4038198" cy="1107996"/>
          </a:xfrm>
          <a:prstGeom prst="rect">
            <a:avLst/>
          </a:prstGeom>
          <a:noFill/>
        </p:spPr>
        <p:txBody>
          <a:bodyPr wrap="none" rtlCol="0">
            <a:spAutoFit/>
          </a:bodyPr>
          <a:lstStyle/>
          <a:p>
            <a:r>
              <a:rPr lang="en-US" sz="6600" dirty="0" smtClean="0">
                <a:solidFill>
                  <a:schemeClr val="bg2"/>
                </a:solidFill>
                <a:latin typeface="Avenir Next Demi Bold"/>
                <a:cs typeface="Avenir Next Demi Bold"/>
              </a:rPr>
              <a:t>Gold Path</a:t>
            </a:r>
            <a:endParaRPr lang="en-US" sz="6600" dirty="0">
              <a:solidFill>
                <a:schemeClr val="bg2"/>
              </a:solidFill>
              <a:latin typeface="Avenir Next Demi Bold"/>
              <a:cs typeface="Avenir Next Demi Bold"/>
            </a:endParaRPr>
          </a:p>
        </p:txBody>
      </p:sp>
      <p:sp>
        <p:nvSpPr>
          <p:cNvPr id="6" name="TextBox 5"/>
          <p:cNvSpPr txBox="1"/>
          <p:nvPr/>
        </p:nvSpPr>
        <p:spPr>
          <a:xfrm>
            <a:off x="4631764" y="4138706"/>
            <a:ext cx="4515560" cy="1384995"/>
          </a:xfrm>
          <a:prstGeom prst="rect">
            <a:avLst/>
          </a:prstGeom>
          <a:noFill/>
        </p:spPr>
        <p:txBody>
          <a:bodyPr wrap="none" rtlCol="0">
            <a:spAutoFit/>
          </a:bodyPr>
          <a:lstStyle/>
          <a:p>
            <a:r>
              <a:rPr lang="en-US" sz="6600" dirty="0" smtClean="0">
                <a:solidFill>
                  <a:schemeClr val="bg2"/>
                </a:solidFill>
                <a:latin typeface="Avenir Next Demi Bold"/>
                <a:cs typeface="Avenir Next Demi Bold"/>
              </a:rPr>
              <a:t>Green </a:t>
            </a:r>
            <a:r>
              <a:rPr lang="en-US" sz="6600" dirty="0">
                <a:solidFill>
                  <a:schemeClr val="bg2"/>
                </a:solidFill>
                <a:latin typeface="Avenir Next Demi Bold"/>
                <a:cs typeface="Avenir Next Demi Bold"/>
              </a:rPr>
              <a:t>Path</a:t>
            </a:r>
          </a:p>
          <a:p>
            <a:endParaRPr lang="en-US" dirty="0"/>
          </a:p>
        </p:txBody>
      </p:sp>
    </p:spTree>
    <p:extLst>
      <p:ext uri="{BB962C8B-B14F-4D97-AF65-F5344CB8AC3E}">
        <p14:creationId xmlns:p14="http://schemas.microsoft.com/office/powerpoint/2010/main" val="398153147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67151" y="5172193"/>
            <a:ext cx="4019487" cy="523220"/>
          </a:xfrm>
          <a:prstGeom prst="rect">
            <a:avLst/>
          </a:prstGeom>
          <a:noFill/>
        </p:spPr>
        <p:txBody>
          <a:bodyPr wrap="none" rtlCol="0">
            <a:spAutoFit/>
          </a:bodyPr>
          <a:lstStyle/>
          <a:p>
            <a:r>
              <a:rPr lang="en-US" sz="2800" dirty="0">
                <a:solidFill>
                  <a:schemeClr val="bg2"/>
                </a:solidFill>
                <a:latin typeface="Avenir Next Demi Bold"/>
                <a:cs typeface="Avenir Next Demi Bold"/>
              </a:rPr>
              <a:t>http://jlsc-pub.org/jlsc/</a:t>
            </a:r>
          </a:p>
        </p:txBody>
      </p:sp>
      <p:pic>
        <p:nvPicPr>
          <p:cNvPr id="4" name="Picture 3" descr="JLSC_ScreenSho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598" y="1492267"/>
            <a:ext cx="4208063" cy="3679926"/>
          </a:xfrm>
          <a:prstGeom prst="rect">
            <a:avLst/>
          </a:prstGeom>
          <a:effectLst>
            <a:outerShdw blurRad="50800" dist="38100" dir="2700000" algn="tl" rotWithShape="0">
              <a:prstClr val="black">
                <a:alpha val="40000"/>
              </a:prstClr>
            </a:outerShdw>
          </a:effectLst>
        </p:spPr>
      </p:pic>
      <p:pic>
        <p:nvPicPr>
          <p:cNvPr id="7" name="Picture 6" descr="GoldenPath.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836706" cy="558893"/>
          </a:xfrm>
          <a:prstGeom prst="rect">
            <a:avLst/>
          </a:prstGeom>
          <a:effectLst>
            <a:outerShdw blurRad="50800" dist="38100" dir="2700000" algn="tl" rotWithShape="0">
              <a:prstClr val="black">
                <a:alpha val="40000"/>
              </a:prstClr>
            </a:outerShdw>
          </a:effectLst>
        </p:spPr>
      </p:pic>
      <p:sp>
        <p:nvSpPr>
          <p:cNvPr id="2" name="TextBox 1"/>
          <p:cNvSpPr txBox="1"/>
          <p:nvPr/>
        </p:nvSpPr>
        <p:spPr>
          <a:xfrm>
            <a:off x="124598" y="579049"/>
            <a:ext cx="712108" cy="646331"/>
          </a:xfrm>
          <a:prstGeom prst="rect">
            <a:avLst/>
          </a:prstGeom>
          <a:noFill/>
        </p:spPr>
        <p:txBody>
          <a:bodyPr wrap="none" rtlCol="0">
            <a:spAutoFit/>
          </a:bodyPr>
          <a:lstStyle/>
          <a:p>
            <a:r>
              <a:rPr lang="en-US" dirty="0" smtClean="0">
                <a:solidFill>
                  <a:schemeClr val="bg2"/>
                </a:solidFill>
                <a:latin typeface="Avenir Next Demi Bold"/>
                <a:cs typeface="Avenir Next Demi Bold"/>
              </a:rPr>
              <a:t>Gold</a:t>
            </a:r>
            <a:endParaRPr lang="en-US" dirty="0">
              <a:solidFill>
                <a:schemeClr val="bg2"/>
              </a:solidFill>
              <a:latin typeface="Avenir Next Demi Bold"/>
              <a:cs typeface="Avenir Next Demi Bold"/>
            </a:endParaRPr>
          </a:p>
          <a:p>
            <a:endParaRPr lang="en-US" dirty="0"/>
          </a:p>
        </p:txBody>
      </p:sp>
      <p:sp>
        <p:nvSpPr>
          <p:cNvPr id="6" name="TextBox 5"/>
          <p:cNvSpPr txBox="1"/>
          <p:nvPr/>
        </p:nvSpPr>
        <p:spPr>
          <a:xfrm>
            <a:off x="4512070" y="5172193"/>
            <a:ext cx="4490828" cy="523220"/>
          </a:xfrm>
          <a:prstGeom prst="rect">
            <a:avLst/>
          </a:prstGeom>
          <a:noFill/>
        </p:spPr>
        <p:txBody>
          <a:bodyPr wrap="square" rtlCol="0">
            <a:spAutoFit/>
          </a:bodyPr>
          <a:lstStyle/>
          <a:p>
            <a:pPr algn="ctr"/>
            <a:r>
              <a:rPr lang="en-US" sz="2800" dirty="0">
                <a:solidFill>
                  <a:schemeClr val="bg2"/>
                </a:solidFill>
                <a:latin typeface="Avenir Next Demi Bold"/>
                <a:cs typeface="Avenir Next Demi Bold"/>
              </a:rPr>
              <a:t>http:/</a:t>
            </a:r>
            <a:r>
              <a:rPr lang="en-US" sz="2800" dirty="0" smtClean="0">
                <a:solidFill>
                  <a:schemeClr val="bg2"/>
                </a:solidFill>
                <a:latin typeface="Avenir Next Demi Bold"/>
                <a:cs typeface="Avenir Next Demi Bold"/>
              </a:rPr>
              <a:t>/ijoc.org</a:t>
            </a:r>
            <a:endParaRPr lang="en-US" sz="2800" dirty="0">
              <a:solidFill>
                <a:schemeClr val="bg2"/>
              </a:solidFill>
              <a:latin typeface="Avenir Next Demi Bold"/>
              <a:cs typeface="Avenir Next Demi Bold"/>
            </a:endParaRPr>
          </a:p>
        </p:txBody>
      </p:sp>
      <p:pic>
        <p:nvPicPr>
          <p:cNvPr id="8" name="Picture 7" descr="IJOC.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12070" y="1492267"/>
            <a:ext cx="4490828" cy="3679926"/>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16394217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OAJ.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5698810"/>
          </a:xfrm>
          <a:prstGeom prst="rect">
            <a:avLst/>
          </a:prstGeom>
        </p:spPr>
      </p:pic>
      <p:sp>
        <p:nvSpPr>
          <p:cNvPr id="9" name="TextBox 8"/>
          <p:cNvSpPr txBox="1"/>
          <p:nvPr/>
        </p:nvSpPr>
        <p:spPr>
          <a:xfrm>
            <a:off x="0" y="5743212"/>
            <a:ext cx="9144000" cy="461665"/>
          </a:xfrm>
          <a:prstGeom prst="rect">
            <a:avLst/>
          </a:prstGeom>
          <a:noFill/>
        </p:spPr>
        <p:txBody>
          <a:bodyPr wrap="square" rtlCol="0">
            <a:spAutoFit/>
          </a:bodyPr>
          <a:lstStyle/>
          <a:p>
            <a:pPr algn="ctr"/>
            <a:r>
              <a:rPr lang="en-US" sz="2400" dirty="0" smtClean="0">
                <a:solidFill>
                  <a:schemeClr val="bg1">
                    <a:lumMod val="95000"/>
                  </a:schemeClr>
                </a:solidFill>
                <a:latin typeface="Avenir Medium"/>
                <a:cs typeface="Avenir Medium"/>
              </a:rPr>
              <a:t>http://doaj.org</a:t>
            </a:r>
            <a:endParaRPr lang="en-US" sz="2400" dirty="0">
              <a:solidFill>
                <a:schemeClr val="bg1">
                  <a:lumMod val="95000"/>
                </a:schemeClr>
              </a:solidFill>
              <a:latin typeface="Avenir Medium"/>
              <a:cs typeface="Avenir Medium"/>
            </a:endParaRPr>
          </a:p>
        </p:txBody>
      </p:sp>
    </p:spTree>
    <p:extLst>
      <p:ext uri="{BB962C8B-B14F-4D97-AF65-F5344CB8AC3E}">
        <p14:creationId xmlns:p14="http://schemas.microsoft.com/office/powerpoint/2010/main" val="425087356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GoldenPath.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209176"/>
            <a:ext cx="4631765" cy="3093874"/>
          </a:xfrm>
          <a:prstGeom prst="rect">
            <a:avLst/>
          </a:prstGeom>
          <a:effectLst>
            <a:outerShdw blurRad="50800" dist="38100" dir="2700000" algn="tl" rotWithShape="0">
              <a:prstClr val="black">
                <a:alpha val="40000"/>
              </a:prstClr>
            </a:outerShdw>
          </a:effectLst>
        </p:spPr>
      </p:pic>
      <p:pic>
        <p:nvPicPr>
          <p:cNvPr id="3" name="Picture 2" descr="GreenPath.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655359"/>
            <a:ext cx="4631764" cy="3054070"/>
          </a:xfrm>
          <a:prstGeom prst="rect">
            <a:avLst/>
          </a:prstGeom>
          <a:effectLst>
            <a:outerShdw blurRad="50800" dist="38100" dir="2700000" algn="tl" rotWithShape="0">
              <a:prstClr val="black">
                <a:alpha val="40000"/>
              </a:prstClr>
            </a:outerShdw>
          </a:effectLst>
        </p:spPr>
      </p:pic>
      <p:sp>
        <p:nvSpPr>
          <p:cNvPr id="5" name="TextBox 4"/>
          <p:cNvSpPr txBox="1"/>
          <p:nvPr/>
        </p:nvSpPr>
        <p:spPr>
          <a:xfrm>
            <a:off x="4915646" y="779964"/>
            <a:ext cx="4038198" cy="1107996"/>
          </a:xfrm>
          <a:prstGeom prst="rect">
            <a:avLst/>
          </a:prstGeom>
          <a:noFill/>
        </p:spPr>
        <p:txBody>
          <a:bodyPr wrap="none" rtlCol="0">
            <a:spAutoFit/>
          </a:bodyPr>
          <a:lstStyle/>
          <a:p>
            <a:r>
              <a:rPr lang="en-US" sz="6600" dirty="0" smtClean="0">
                <a:solidFill>
                  <a:schemeClr val="bg2"/>
                </a:solidFill>
                <a:latin typeface="Avenir Next Demi Bold"/>
                <a:cs typeface="Avenir Next Demi Bold"/>
              </a:rPr>
              <a:t>Gold Path</a:t>
            </a:r>
            <a:endParaRPr lang="en-US" sz="6600" dirty="0">
              <a:solidFill>
                <a:schemeClr val="bg2"/>
              </a:solidFill>
              <a:latin typeface="Avenir Next Demi Bold"/>
              <a:cs typeface="Avenir Next Demi Bold"/>
            </a:endParaRPr>
          </a:p>
        </p:txBody>
      </p:sp>
      <p:sp>
        <p:nvSpPr>
          <p:cNvPr id="6" name="TextBox 5"/>
          <p:cNvSpPr txBox="1"/>
          <p:nvPr/>
        </p:nvSpPr>
        <p:spPr>
          <a:xfrm>
            <a:off x="4631764" y="4138706"/>
            <a:ext cx="4515560" cy="1384995"/>
          </a:xfrm>
          <a:prstGeom prst="rect">
            <a:avLst/>
          </a:prstGeom>
          <a:noFill/>
        </p:spPr>
        <p:txBody>
          <a:bodyPr wrap="none" rtlCol="0">
            <a:spAutoFit/>
          </a:bodyPr>
          <a:lstStyle/>
          <a:p>
            <a:r>
              <a:rPr lang="en-US" sz="6600" dirty="0" smtClean="0">
                <a:solidFill>
                  <a:schemeClr val="bg2"/>
                </a:solidFill>
                <a:latin typeface="Avenir Next Demi Bold"/>
                <a:cs typeface="Avenir Next Demi Bold"/>
              </a:rPr>
              <a:t>Green </a:t>
            </a:r>
            <a:r>
              <a:rPr lang="en-US" sz="6600" dirty="0">
                <a:solidFill>
                  <a:schemeClr val="bg2"/>
                </a:solidFill>
                <a:latin typeface="Avenir Next Demi Bold"/>
                <a:cs typeface="Avenir Next Demi Bold"/>
              </a:rPr>
              <a:t>Path</a:t>
            </a:r>
          </a:p>
          <a:p>
            <a:endParaRPr lang="en-US" dirty="0"/>
          </a:p>
        </p:txBody>
      </p:sp>
    </p:spTree>
    <p:extLst>
      <p:ext uri="{BB962C8B-B14F-4D97-AF65-F5344CB8AC3E}">
        <p14:creationId xmlns:p14="http://schemas.microsoft.com/office/powerpoint/2010/main" val="100779253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GreenPath.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1110321" cy="732118"/>
          </a:xfrm>
          <a:prstGeom prst="rect">
            <a:avLst/>
          </a:prstGeom>
          <a:effectLst>
            <a:outerShdw blurRad="50800" dist="38100" dir="2700000" algn="tl" rotWithShape="0">
              <a:prstClr val="black">
                <a:alpha val="40000"/>
              </a:prstClr>
            </a:outerShdw>
          </a:effectLst>
        </p:spPr>
      </p:pic>
      <p:sp>
        <p:nvSpPr>
          <p:cNvPr id="2" name="TextBox 1"/>
          <p:cNvSpPr txBox="1"/>
          <p:nvPr/>
        </p:nvSpPr>
        <p:spPr>
          <a:xfrm>
            <a:off x="657412" y="5396279"/>
            <a:ext cx="3095719" cy="400110"/>
          </a:xfrm>
          <a:prstGeom prst="rect">
            <a:avLst/>
          </a:prstGeom>
          <a:noFill/>
        </p:spPr>
        <p:txBody>
          <a:bodyPr wrap="none" rtlCol="0">
            <a:spAutoFit/>
          </a:bodyPr>
          <a:lstStyle/>
          <a:p>
            <a:r>
              <a:rPr lang="en-US" sz="2000" dirty="0">
                <a:solidFill>
                  <a:srgbClr val="EEECE1"/>
                </a:solidFill>
                <a:latin typeface="Avenir Next Medium"/>
                <a:cs typeface="Avenir Next Medium"/>
              </a:rPr>
              <a:t>http://dash.harvard.edu/</a:t>
            </a:r>
          </a:p>
        </p:txBody>
      </p:sp>
      <p:pic>
        <p:nvPicPr>
          <p:cNvPr id="3" name="Picture 2" descr="DASH_Harvar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0435" y="1618457"/>
            <a:ext cx="4031751" cy="3705411"/>
          </a:xfrm>
          <a:prstGeom prst="rect">
            <a:avLst/>
          </a:prstGeom>
          <a:effectLst>
            <a:outerShdw blurRad="50800" dist="38100" dir="2700000" algn="tl" rotWithShape="0">
              <a:prstClr val="black">
                <a:alpha val="40000"/>
              </a:prstClr>
            </a:outerShdw>
          </a:effectLst>
        </p:spPr>
      </p:pic>
      <p:pic>
        <p:nvPicPr>
          <p:cNvPr id="8" name="Picture 7" descr="DukeSpace.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60347" y="1618457"/>
            <a:ext cx="4279370" cy="3705411"/>
          </a:xfrm>
          <a:prstGeom prst="rect">
            <a:avLst/>
          </a:prstGeom>
          <a:effectLst>
            <a:outerShdw blurRad="50800" dist="38100" dir="2700000" algn="tl" rotWithShape="0">
              <a:prstClr val="black">
                <a:alpha val="40000"/>
              </a:prstClr>
            </a:outerShdw>
          </a:effectLst>
        </p:spPr>
      </p:pic>
      <p:sp>
        <p:nvSpPr>
          <p:cNvPr id="9" name="TextBox 8"/>
          <p:cNvSpPr txBox="1"/>
          <p:nvPr/>
        </p:nvSpPr>
        <p:spPr>
          <a:xfrm>
            <a:off x="4744229" y="5382174"/>
            <a:ext cx="3852337" cy="400110"/>
          </a:xfrm>
          <a:prstGeom prst="rect">
            <a:avLst/>
          </a:prstGeom>
          <a:noFill/>
        </p:spPr>
        <p:txBody>
          <a:bodyPr wrap="none" rtlCol="0">
            <a:spAutoFit/>
          </a:bodyPr>
          <a:lstStyle/>
          <a:p>
            <a:r>
              <a:rPr lang="en-US" sz="2000" dirty="0">
                <a:solidFill>
                  <a:srgbClr val="EEECE1"/>
                </a:solidFill>
                <a:latin typeface="Avenir Next Medium"/>
                <a:cs typeface="Avenir Next Medium"/>
              </a:rPr>
              <a:t>http://dukespace.lib.duke.edu</a:t>
            </a:r>
            <a:r>
              <a:rPr lang="en-US" sz="2000" dirty="0" smtClean="0">
                <a:solidFill>
                  <a:srgbClr val="EEECE1"/>
                </a:solidFill>
                <a:latin typeface="Avenir Next Medium"/>
                <a:cs typeface="Avenir Next Medium"/>
              </a:rPr>
              <a:t>/</a:t>
            </a:r>
            <a:endParaRPr lang="en-US" sz="2000" dirty="0">
              <a:solidFill>
                <a:srgbClr val="EEECE1"/>
              </a:solidFill>
              <a:latin typeface="Avenir Next Medium"/>
              <a:cs typeface="Avenir Next Medium"/>
            </a:endParaRPr>
          </a:p>
        </p:txBody>
      </p:sp>
      <p:sp>
        <p:nvSpPr>
          <p:cNvPr id="4" name="TextBox 3"/>
          <p:cNvSpPr txBox="1"/>
          <p:nvPr/>
        </p:nvSpPr>
        <p:spPr>
          <a:xfrm>
            <a:off x="0" y="752274"/>
            <a:ext cx="1110320" cy="646331"/>
          </a:xfrm>
          <a:prstGeom prst="rect">
            <a:avLst/>
          </a:prstGeom>
          <a:noFill/>
        </p:spPr>
        <p:txBody>
          <a:bodyPr wrap="square" rtlCol="0">
            <a:spAutoFit/>
          </a:bodyPr>
          <a:lstStyle/>
          <a:p>
            <a:pPr algn="ctr"/>
            <a:r>
              <a:rPr lang="en-US" dirty="0" smtClean="0">
                <a:solidFill>
                  <a:schemeClr val="bg2"/>
                </a:solidFill>
                <a:latin typeface="Avenir Next Demi Bold"/>
                <a:cs typeface="Avenir Next Demi Bold"/>
              </a:rPr>
              <a:t>Green</a:t>
            </a:r>
            <a:endParaRPr lang="en-US" dirty="0">
              <a:solidFill>
                <a:schemeClr val="bg2"/>
              </a:solidFill>
              <a:latin typeface="Avenir Next Demi Bold"/>
              <a:cs typeface="Avenir Next Demi Bold"/>
            </a:endParaRPr>
          </a:p>
          <a:p>
            <a:pPr algn="ctr"/>
            <a:endParaRPr lang="en-US" dirty="0"/>
          </a:p>
        </p:txBody>
      </p:sp>
    </p:spTree>
    <p:extLst>
      <p:ext uri="{BB962C8B-B14F-4D97-AF65-F5344CB8AC3E}">
        <p14:creationId xmlns:p14="http://schemas.microsoft.com/office/powerpoint/2010/main" val="379343188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Custom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8000"/>
      </a:hlink>
      <a:folHlink>
        <a:srgbClr val="808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2037</TotalTime>
  <Words>3717</Words>
  <Application>Microsoft Macintosh PowerPoint</Application>
  <PresentationFormat>On-screen Show (4:3)</PresentationFormat>
  <Paragraphs>555</Paragraphs>
  <Slides>40</Slides>
  <Notes>32</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EVANGELISTS AND PRAGMATISTS: Finding Common Ground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Context: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Views on open access publishing among members of ISSSS</vt:lpstr>
      <vt:lpstr>PowerPoint Presentation</vt:lpstr>
      <vt:lpstr>Some details about the study</vt:lpstr>
      <vt:lpstr>Results</vt:lpstr>
      <vt:lpstr>Reserved pragmatists</vt:lpstr>
      <vt:lpstr>Reserved pragmatists</vt:lpstr>
      <vt:lpstr>Enthusiastic pragmatists</vt:lpstr>
      <vt:lpstr>Enthusiastic pragmatists</vt:lpstr>
      <vt:lpstr>Evangelists</vt:lpstr>
      <vt:lpstr>Evangelists</vt:lpstr>
      <vt:lpstr>Evangelists</vt:lpstr>
      <vt:lpstr>Comparing to Waller et al (2013)</vt:lpstr>
      <vt:lpstr>Comparing to Waller et al (2013)</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Evangelists and Pragmatists: Finding Common Ground  </dc:title>
  <dc:subject/>
  <dc:creator>Jen</dc:creator>
  <cp:keywords/>
  <dc:description/>
  <cp:lastModifiedBy>Jen</cp:lastModifiedBy>
  <cp:revision>63</cp:revision>
  <dcterms:created xsi:type="dcterms:W3CDTF">2014-08-13T19:25:40Z</dcterms:created>
  <dcterms:modified xsi:type="dcterms:W3CDTF">2014-09-05T21:04:28Z</dcterms:modified>
  <cp:category/>
</cp:coreProperties>
</file>