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0" r:id="rId1"/>
  </p:sldMasterIdLst>
  <p:notesMasterIdLst>
    <p:notesMasterId r:id="rId35"/>
  </p:notesMasterIdLst>
  <p:sldIdLst>
    <p:sldId id="261" r:id="rId2"/>
    <p:sldId id="263" r:id="rId3"/>
    <p:sldId id="264" r:id="rId4"/>
    <p:sldId id="298" r:id="rId5"/>
    <p:sldId id="299" r:id="rId6"/>
    <p:sldId id="300" r:id="rId7"/>
    <p:sldId id="265" r:id="rId8"/>
    <p:sldId id="270" r:id="rId9"/>
    <p:sldId id="274" r:id="rId10"/>
    <p:sldId id="292" r:id="rId11"/>
    <p:sldId id="293" r:id="rId12"/>
    <p:sldId id="275" r:id="rId13"/>
    <p:sldId id="272" r:id="rId14"/>
    <p:sldId id="266" r:id="rId15"/>
    <p:sldId id="267" r:id="rId16"/>
    <p:sldId id="271" r:id="rId17"/>
    <p:sldId id="268" r:id="rId18"/>
    <p:sldId id="276" r:id="rId19"/>
    <p:sldId id="269" r:id="rId20"/>
    <p:sldId id="278" r:id="rId21"/>
    <p:sldId id="279" r:id="rId22"/>
    <p:sldId id="281" r:id="rId23"/>
    <p:sldId id="282" r:id="rId24"/>
    <p:sldId id="283" r:id="rId25"/>
    <p:sldId id="294" r:id="rId26"/>
    <p:sldId id="285" r:id="rId27"/>
    <p:sldId id="297" r:id="rId28"/>
    <p:sldId id="288" r:id="rId29"/>
    <p:sldId id="291" r:id="rId30"/>
    <p:sldId id="290" r:id="rId31"/>
    <p:sldId id="289" r:id="rId32"/>
    <p:sldId id="257" r:id="rId33"/>
    <p:sldId id="295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5595" autoAdjust="0"/>
  </p:normalViewPr>
  <p:slideViewPr>
    <p:cSldViewPr snapToGrid="0">
      <p:cViewPr varScale="1">
        <p:scale>
          <a:sx n="76" d="100"/>
          <a:sy n="76" d="100"/>
        </p:scale>
        <p:origin x="126" y="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01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zelejw\Documents\jwb\LARPS\Research%20Projects\Wiley%20E-Books\mono_purch_number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zelejw\Documents\jwb\LARPS\Research%20Projects\Wiley%20E-Books\mono_purch_number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6752508301840499"/>
          <c:y val="5.3993140758373602E-2"/>
          <c:w val="0.76717254937727397"/>
          <c:h val="0.7489910999560159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'Print vs Electronic'!$B$3</c:f>
              <c:strCache>
                <c:ptCount val="1"/>
                <c:pt idx="0">
                  <c:v>Print Expenditures</c:v>
                </c:pt>
              </c:strCache>
            </c:strRef>
          </c:tx>
          <c:spPr>
            <a:gradFill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woPt" dir="tl"/>
            </a:scene3d>
            <a:sp3d/>
          </c:spPr>
          <c:invertIfNegative val="0"/>
          <c:cat>
            <c:strRef>
              <c:f>'Print vs Electronic'!$A$4:$A$7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'Print vs Electronic'!$B$4:$B$7</c:f>
              <c:numCache>
                <c:formatCode>"$"#,##0.00</c:formatCode>
                <c:ptCount val="4"/>
                <c:pt idx="0">
                  <c:v>795449.47</c:v>
                </c:pt>
                <c:pt idx="1">
                  <c:v>876303.82000000007</c:v>
                </c:pt>
                <c:pt idx="2">
                  <c:v>862943.71</c:v>
                </c:pt>
                <c:pt idx="3">
                  <c:v>704711.2799999991</c:v>
                </c:pt>
              </c:numCache>
            </c:numRef>
          </c:val>
        </c:ser>
        <c:ser>
          <c:idx val="1"/>
          <c:order val="1"/>
          <c:tx>
            <c:strRef>
              <c:f>'Print vs Electronic'!$C$3</c:f>
              <c:strCache>
                <c:ptCount val="1"/>
                <c:pt idx="0">
                  <c:v>Electronic Expenditures</c:v>
                </c:pt>
              </c:strCache>
            </c:strRef>
          </c:tx>
          <c:spPr>
            <a:gradFill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woPt" dir="tl"/>
            </a:scene3d>
            <a:sp3d/>
          </c:spPr>
          <c:invertIfNegative val="0"/>
          <c:cat>
            <c:strRef>
              <c:f>'Print vs Electronic'!$A$4:$A$7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'Print vs Electronic'!$C$4:$C$7</c:f>
              <c:numCache>
                <c:formatCode>"$"#,##0.00</c:formatCode>
                <c:ptCount val="4"/>
                <c:pt idx="0">
                  <c:v>64737.430000000008</c:v>
                </c:pt>
                <c:pt idx="1">
                  <c:v>83637.42</c:v>
                </c:pt>
                <c:pt idx="2">
                  <c:v>101080.37</c:v>
                </c:pt>
                <c:pt idx="3">
                  <c:v>129950.71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6512096"/>
        <c:axId val="236511312"/>
        <c:axId val="0"/>
      </c:bar3DChart>
      <c:catAx>
        <c:axId val="236512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511312"/>
        <c:crosses val="autoZero"/>
        <c:auto val="1"/>
        <c:lblAlgn val="ctr"/>
        <c:lblOffset val="100"/>
        <c:noMultiLvlLbl val="0"/>
      </c:catAx>
      <c:valAx>
        <c:axId val="236511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512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250496798495497"/>
          <c:y val="0.91470023559753599"/>
          <c:w val="0.45339740715559601"/>
          <c:h val="5.788294673941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'Total Expenditures'!$B$3</c:f>
              <c:strCache>
                <c:ptCount val="1"/>
                <c:pt idx="0">
                  <c:v>Print Approval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'Total Expenditures'!$A$4:$A$7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'Total Expenditures'!$B$4:$B$7</c:f>
              <c:numCache>
                <c:formatCode>"$"#,##0.00</c:formatCode>
                <c:ptCount val="4"/>
                <c:pt idx="0">
                  <c:v>441111.59</c:v>
                </c:pt>
                <c:pt idx="1">
                  <c:v>497159.23</c:v>
                </c:pt>
                <c:pt idx="2">
                  <c:v>516429.36</c:v>
                </c:pt>
                <c:pt idx="3">
                  <c:v>393161.23</c:v>
                </c:pt>
              </c:numCache>
            </c:numRef>
          </c:val>
        </c:ser>
        <c:ser>
          <c:idx val="1"/>
          <c:order val="1"/>
          <c:tx>
            <c:strRef>
              <c:f>'Total Expenditures'!$C$3</c:f>
              <c:strCache>
                <c:ptCount val="1"/>
                <c:pt idx="0">
                  <c:v>Print Discretionary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'Total Expenditures'!$A$4:$A$7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'Total Expenditures'!$C$4:$C$7</c:f>
              <c:numCache>
                <c:formatCode>"$"#,##0.00</c:formatCode>
                <c:ptCount val="4"/>
                <c:pt idx="0">
                  <c:v>354337.88</c:v>
                </c:pt>
                <c:pt idx="1">
                  <c:v>379144.59</c:v>
                </c:pt>
                <c:pt idx="2">
                  <c:v>346514.35</c:v>
                </c:pt>
                <c:pt idx="3">
                  <c:v>311550.05</c:v>
                </c:pt>
              </c:numCache>
            </c:numRef>
          </c:val>
        </c:ser>
        <c:ser>
          <c:idx val="2"/>
          <c:order val="2"/>
          <c:tx>
            <c:strRef>
              <c:f>'Total Expenditures'!$D$3</c:f>
              <c:strCache>
                <c:ptCount val="1"/>
                <c:pt idx="0">
                  <c:v>E-Book Discretionary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'Total Expenditures'!$A$4:$A$7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'Total Expenditures'!$D$4:$D$7</c:f>
              <c:numCache>
                <c:formatCode>"$"#,##0.00</c:formatCode>
                <c:ptCount val="4"/>
                <c:pt idx="0">
                  <c:v>29027.200000000001</c:v>
                </c:pt>
                <c:pt idx="1">
                  <c:v>31774.71</c:v>
                </c:pt>
                <c:pt idx="2">
                  <c:v>43819.16</c:v>
                </c:pt>
                <c:pt idx="3">
                  <c:v>69007.839999999997</c:v>
                </c:pt>
              </c:numCache>
            </c:numRef>
          </c:val>
        </c:ser>
        <c:ser>
          <c:idx val="3"/>
          <c:order val="3"/>
          <c:tx>
            <c:strRef>
              <c:f>'Total Expenditures'!$E$3</c:f>
              <c:strCache>
                <c:ptCount val="1"/>
                <c:pt idx="0">
                  <c:v>E-Book PDA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'Total Expenditures'!$A$4:$A$7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'Total Expenditures'!$E$4:$E$7</c:f>
              <c:numCache>
                <c:formatCode>"$"#,##0.00</c:formatCode>
                <c:ptCount val="4"/>
                <c:pt idx="0">
                  <c:v>35710.230000000003</c:v>
                </c:pt>
                <c:pt idx="1">
                  <c:v>51862.71</c:v>
                </c:pt>
                <c:pt idx="2">
                  <c:v>57261.21</c:v>
                </c:pt>
                <c:pt idx="3">
                  <c:v>60942.87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6507784"/>
        <c:axId val="236514840"/>
      </c:barChart>
      <c:catAx>
        <c:axId val="236507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514840"/>
        <c:crosses val="autoZero"/>
        <c:auto val="1"/>
        <c:lblAlgn val="ctr"/>
        <c:lblOffset val="100"/>
        <c:noMultiLvlLbl val="0"/>
      </c:catAx>
      <c:valAx>
        <c:axId val="236514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507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Wiley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Titles w/Use</c:v>
                </c:pt>
                <c:pt idx="1">
                  <c:v>Titles w/No Use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19.3</c:v>
                </c:pt>
                <c:pt idx="1">
                  <c:v>80.7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Titles w/Use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Wiley  (2012-14)</c:v>
                </c:pt>
                <c:pt idx="1">
                  <c:v>Springer (2008-10)</c:v>
                </c:pt>
                <c:pt idx="2">
                  <c:v>Oxford (2008-11)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19</c:v>
                </c:pt>
                <c:pt idx="1">
                  <c:v>23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Titles w/No Use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Wiley  (2012-14)</c:v>
                </c:pt>
                <c:pt idx="1">
                  <c:v>Springer (2008-10)</c:v>
                </c:pt>
                <c:pt idx="2">
                  <c:v>Oxford (2008-11)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81</c:v>
                </c:pt>
                <c:pt idx="1">
                  <c:v>77</c:v>
                </c:pt>
                <c:pt idx="2">
                  <c:v>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7388848"/>
        <c:axId val="237389632"/>
      </c:barChart>
      <c:catAx>
        <c:axId val="237388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7389632"/>
        <c:crosses val="autoZero"/>
        <c:auto val="1"/>
        <c:lblAlgn val="ctr"/>
        <c:lblOffset val="100"/>
        <c:noMultiLvlLbl val="0"/>
      </c:catAx>
      <c:valAx>
        <c:axId val="2373896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3738884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DLs for 2012 Titles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476</c:v>
                </c:pt>
                <c:pt idx="1">
                  <c:v>736</c:v>
                </c:pt>
                <c:pt idx="2">
                  <c:v>315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280665256"/>
        <c:axId val="280662120"/>
      </c:lineChart>
      <c:catAx>
        <c:axId val="280665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80662120"/>
        <c:crosses val="autoZero"/>
        <c:auto val="1"/>
        <c:lblAlgn val="ctr"/>
        <c:lblOffset val="100"/>
        <c:noMultiLvlLbl val="0"/>
      </c:catAx>
      <c:valAx>
        <c:axId val="2806621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806652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Titles with 1 DL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2011 Wiley E-books with Usage Data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Titles with 2 DLs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2011 Wiley E-books with Usage Data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Titles with 3 DLs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2011 Wiley E-books with Usage Data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Titles with 4 or more DLs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2011 Wiley E-books with Usage Data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280664864"/>
        <c:axId val="280666824"/>
      </c:barChart>
      <c:catAx>
        <c:axId val="2806648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80666824"/>
        <c:crosses val="autoZero"/>
        <c:auto val="1"/>
        <c:lblAlgn val="ctr"/>
        <c:lblOffset val="100"/>
        <c:noMultiLvlLbl val="0"/>
      </c:catAx>
      <c:valAx>
        <c:axId val="280666824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2806648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'DLs by type of bk'!$C$15</c:f>
              <c:strCache>
                <c:ptCount val="1"/>
                <c:pt idx="0">
                  <c:v>% of titles</c:v>
                </c:pt>
              </c:strCache>
            </c:strRef>
          </c:tx>
          <c:invertIfNegative val="0"/>
          <c:cat>
            <c:strRef>
              <c:f>'DLs by type of bk'!$A$16:$A$22</c:f>
              <c:strCache>
                <c:ptCount val="7"/>
                <c:pt idx="0">
                  <c:v>Monograph</c:v>
                </c:pt>
                <c:pt idx="1">
                  <c:v>Proceedings</c:v>
                </c:pt>
                <c:pt idx="2">
                  <c:v>Contributed volume</c:v>
                </c:pt>
                <c:pt idx="3">
                  <c:v>Professional book</c:v>
                </c:pt>
                <c:pt idx="4">
                  <c:v>Textbooks</c:v>
                </c:pt>
                <c:pt idx="5">
                  <c:v>Handbook/Ref Work/Encyclopedia</c:v>
                </c:pt>
                <c:pt idx="6">
                  <c:v>Other</c:v>
                </c:pt>
              </c:strCache>
            </c:strRef>
          </c:cat>
          <c:val>
            <c:numRef>
              <c:f>'DLs by type of bk'!$C$16:$C$22</c:f>
              <c:numCache>
                <c:formatCode>General</c:formatCode>
                <c:ptCount val="7"/>
                <c:pt idx="0">
                  <c:v>37.6</c:v>
                </c:pt>
                <c:pt idx="1">
                  <c:v>25.2</c:v>
                </c:pt>
                <c:pt idx="2">
                  <c:v>13.9</c:v>
                </c:pt>
                <c:pt idx="3">
                  <c:v>8.5</c:v>
                </c:pt>
                <c:pt idx="4">
                  <c:v>4.8</c:v>
                </c:pt>
                <c:pt idx="5">
                  <c:v>3.5</c:v>
                </c:pt>
                <c:pt idx="6">
                  <c:v>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0664080"/>
        <c:axId val="280667216"/>
      </c:barChart>
      <c:lineChart>
        <c:grouping val="standard"/>
        <c:varyColors val="0"/>
        <c:ser>
          <c:idx val="2"/>
          <c:order val="1"/>
          <c:tx>
            <c:strRef>
              <c:f>'DLs by type of bk'!$D$15</c:f>
              <c:strCache>
                <c:ptCount val="1"/>
                <c:pt idx="0">
                  <c:v>% downloads / % titles</c:v>
                </c:pt>
              </c:strCache>
            </c:strRef>
          </c:tx>
          <c:spPr>
            <a:ln w="47625">
              <a:noFill/>
            </a:ln>
          </c:spPr>
          <c:cat>
            <c:strRef>
              <c:f>'DLs by type of bk'!$A$16:$A$22</c:f>
              <c:strCache>
                <c:ptCount val="7"/>
                <c:pt idx="0">
                  <c:v>Monograph</c:v>
                </c:pt>
                <c:pt idx="1">
                  <c:v>Proceedings</c:v>
                </c:pt>
                <c:pt idx="2">
                  <c:v>Contributed volume</c:v>
                </c:pt>
                <c:pt idx="3">
                  <c:v>Professional book</c:v>
                </c:pt>
                <c:pt idx="4">
                  <c:v>Textbooks</c:v>
                </c:pt>
                <c:pt idx="5">
                  <c:v>Handbook/Ref Work/Encyclopedia</c:v>
                </c:pt>
                <c:pt idx="6">
                  <c:v>Other</c:v>
                </c:pt>
              </c:strCache>
            </c:strRef>
          </c:cat>
          <c:val>
            <c:numRef>
              <c:f>'DLs by type of bk'!$D$16:$D$22</c:f>
              <c:numCache>
                <c:formatCode>General</c:formatCode>
                <c:ptCount val="7"/>
                <c:pt idx="0">
                  <c:v>0.58244680851063801</c:v>
                </c:pt>
                <c:pt idx="1">
                  <c:v>0.26190476190476197</c:v>
                </c:pt>
                <c:pt idx="2">
                  <c:v>1.02158273381295</c:v>
                </c:pt>
                <c:pt idx="3">
                  <c:v>1.7411764705882351</c:v>
                </c:pt>
                <c:pt idx="4">
                  <c:v>6.8541666666666599</c:v>
                </c:pt>
                <c:pt idx="5">
                  <c:v>1.6857142857142851</c:v>
                </c:pt>
                <c:pt idx="6">
                  <c:v>0.59375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0667608"/>
        <c:axId val="280665648"/>
      </c:lineChart>
      <c:catAx>
        <c:axId val="280664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en-US"/>
          </a:p>
        </c:txPr>
        <c:crossAx val="280667216"/>
        <c:crosses val="autoZero"/>
        <c:auto val="1"/>
        <c:lblAlgn val="ctr"/>
        <c:lblOffset val="100"/>
        <c:noMultiLvlLbl val="0"/>
      </c:catAx>
      <c:valAx>
        <c:axId val="280667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en-US"/>
          </a:p>
        </c:txPr>
        <c:crossAx val="280664080"/>
        <c:crosses val="autoZero"/>
        <c:crossBetween val="between"/>
      </c:valAx>
      <c:valAx>
        <c:axId val="28066564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en-US"/>
          </a:p>
        </c:txPr>
        <c:crossAx val="280667608"/>
        <c:crosses val="max"/>
        <c:crossBetween val="between"/>
      </c:valAx>
      <c:catAx>
        <c:axId val="2806676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0665648"/>
        <c:crosses val="autoZero"/>
        <c:auto val="1"/>
        <c:lblAlgn val="ctr"/>
        <c:lblOffset val="100"/>
        <c:noMultiLvlLbl val="0"/>
      </c:catAx>
    </c:plotArea>
    <c:legend>
      <c:legendPos val="r"/>
      <c:overlay val="0"/>
      <c:txPr>
        <a:bodyPr/>
        <a:lstStyle/>
        <a:p>
          <a:pPr>
            <a:defRPr sz="16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of Titles</c:v>
                </c:pt>
              </c:strCache>
            </c:strRef>
          </c:tx>
          <c:invertIfNegative val="0"/>
          <c:cat>
            <c:strRef>
              <c:f>Sheet1!$A$2:$A$16</c:f>
              <c:strCache>
                <c:ptCount val="15"/>
                <c:pt idx="0">
                  <c:v>Agriculture</c:v>
                </c:pt>
                <c:pt idx="1">
                  <c:v>Business</c:v>
                </c:pt>
                <c:pt idx="2">
                  <c:v>Chemistry</c:v>
                </c:pt>
                <c:pt idx="3">
                  <c:v>Computer Science</c:v>
                </c:pt>
                <c:pt idx="4">
                  <c:v>Earth Sciences</c:v>
                </c:pt>
                <c:pt idx="5">
                  <c:v>Humanities</c:v>
                </c:pt>
                <c:pt idx="6">
                  <c:v>Law</c:v>
                </c:pt>
                <c:pt idx="7">
                  <c:v>Life Sciences</c:v>
                </c:pt>
                <c:pt idx="8">
                  <c:v>Mathematics</c:v>
                </c:pt>
                <c:pt idx="9">
                  <c:v>Medicine</c:v>
                </c:pt>
                <c:pt idx="10">
                  <c:v>Nursing</c:v>
                </c:pt>
                <c:pt idx="11">
                  <c:v>Physical Sciences</c:v>
                </c:pt>
                <c:pt idx="12">
                  <c:v>Psychology</c:v>
                </c:pt>
                <c:pt idx="13">
                  <c:v>Social Sciences</c:v>
                </c:pt>
                <c:pt idx="14">
                  <c:v>Veterinary Medicine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3.9</c:v>
                </c:pt>
                <c:pt idx="1">
                  <c:v>1.1000000000000001</c:v>
                </c:pt>
                <c:pt idx="2">
                  <c:v>21.2</c:v>
                </c:pt>
                <c:pt idx="3">
                  <c:v>1.1000000000000001</c:v>
                </c:pt>
                <c:pt idx="4">
                  <c:v>5</c:v>
                </c:pt>
                <c:pt idx="5">
                  <c:v>11.7</c:v>
                </c:pt>
                <c:pt idx="6">
                  <c:v>1.1000000000000001</c:v>
                </c:pt>
                <c:pt idx="7">
                  <c:v>10.6</c:v>
                </c:pt>
                <c:pt idx="8">
                  <c:v>8.9</c:v>
                </c:pt>
                <c:pt idx="9">
                  <c:v>5.6</c:v>
                </c:pt>
                <c:pt idx="10">
                  <c:v>1.1000000000000001</c:v>
                </c:pt>
                <c:pt idx="11">
                  <c:v>16.8</c:v>
                </c:pt>
                <c:pt idx="12">
                  <c:v>5.6</c:v>
                </c:pt>
                <c:pt idx="13">
                  <c:v>5.6</c:v>
                </c:pt>
                <c:pt idx="14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80660552"/>
        <c:axId val="280660944"/>
      </c:barChart>
      <c:catAx>
        <c:axId val="28066055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280660944"/>
        <c:crosses val="autoZero"/>
        <c:auto val="1"/>
        <c:lblAlgn val="ctr"/>
        <c:lblOffset val="100"/>
        <c:noMultiLvlLbl val="0"/>
      </c:catAx>
      <c:valAx>
        <c:axId val="2806609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806605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of Total DLs</c:v>
                </c:pt>
              </c:strCache>
            </c:strRef>
          </c:tx>
          <c:invertIfNegative val="0"/>
          <c:cat>
            <c:strRef>
              <c:f>Sheet1!$A$2:$A$16</c:f>
              <c:strCache>
                <c:ptCount val="15"/>
                <c:pt idx="0">
                  <c:v>Agriculture</c:v>
                </c:pt>
                <c:pt idx="1">
                  <c:v>Business</c:v>
                </c:pt>
                <c:pt idx="2">
                  <c:v>Chemistry</c:v>
                </c:pt>
                <c:pt idx="3">
                  <c:v>Computer Science</c:v>
                </c:pt>
                <c:pt idx="4">
                  <c:v>Earth Sciences</c:v>
                </c:pt>
                <c:pt idx="5">
                  <c:v>Humanities</c:v>
                </c:pt>
                <c:pt idx="6">
                  <c:v>Law</c:v>
                </c:pt>
                <c:pt idx="7">
                  <c:v>Life Sciences</c:v>
                </c:pt>
                <c:pt idx="8">
                  <c:v>Mathematics</c:v>
                </c:pt>
                <c:pt idx="9">
                  <c:v>Medicine</c:v>
                </c:pt>
                <c:pt idx="10">
                  <c:v>Nursing</c:v>
                </c:pt>
                <c:pt idx="11">
                  <c:v>Physical Sciences</c:v>
                </c:pt>
                <c:pt idx="12">
                  <c:v>Psychology</c:v>
                </c:pt>
                <c:pt idx="13">
                  <c:v>Social Sciences</c:v>
                </c:pt>
                <c:pt idx="14">
                  <c:v>Veterinary Medicine</c:v>
                </c:pt>
              </c:strCache>
            </c:strRef>
          </c:cat>
          <c:val>
            <c:numRef>
              <c:f>Sheet1!$B$2:$B$16</c:f>
              <c:numCache>
                <c:formatCode>0.0</c:formatCode>
                <c:ptCount val="15"/>
                <c:pt idx="0">
                  <c:v>1.040988939492518</c:v>
                </c:pt>
                <c:pt idx="1">
                  <c:v>0.52049446974625901</c:v>
                </c:pt>
                <c:pt idx="2">
                  <c:v>16.135328562134031</c:v>
                </c:pt>
                <c:pt idx="3">
                  <c:v>0.97592713077423598</c:v>
                </c:pt>
                <c:pt idx="4">
                  <c:v>9.4339622641509422</c:v>
                </c:pt>
                <c:pt idx="5">
                  <c:v>13.6629798308393</c:v>
                </c:pt>
                <c:pt idx="6">
                  <c:v>0.130123617436565</c:v>
                </c:pt>
                <c:pt idx="7">
                  <c:v>14.703968770331819</c:v>
                </c:pt>
                <c:pt idx="8">
                  <c:v>23.48731294729993</c:v>
                </c:pt>
                <c:pt idx="9">
                  <c:v>2.8627195836044241</c:v>
                </c:pt>
                <c:pt idx="10">
                  <c:v>0.26024723487312901</c:v>
                </c:pt>
                <c:pt idx="11">
                  <c:v>11.71112556929083</c:v>
                </c:pt>
                <c:pt idx="12">
                  <c:v>3.7085230969420939</c:v>
                </c:pt>
                <c:pt idx="13">
                  <c:v>1.2361743656473649</c:v>
                </c:pt>
                <c:pt idx="14">
                  <c:v>0.130123617436565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0662904"/>
        <c:axId val="280666432"/>
      </c:barChart>
      <c:catAx>
        <c:axId val="280662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80666432"/>
        <c:crosses val="autoZero"/>
        <c:auto val="1"/>
        <c:lblAlgn val="ctr"/>
        <c:lblOffset val="100"/>
        <c:noMultiLvlLbl val="0"/>
      </c:catAx>
      <c:valAx>
        <c:axId val="280666432"/>
        <c:scaling>
          <c:orientation val="minMax"/>
        </c:scaling>
        <c:delete val="0"/>
        <c:axPos val="b"/>
        <c:majorGridlines/>
        <c:numFmt formatCode="0.0" sourceLinked="1"/>
        <c:majorTickMark val="out"/>
        <c:minorTickMark val="none"/>
        <c:tickLblPos val="nextTo"/>
        <c:crossAx val="280662904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281899-6A50-B746-80D6-BD359C90D945}" type="doc">
      <dgm:prSet loTypeId="urn:microsoft.com/office/officeart/2005/8/layout/radial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8B9885-28DE-7140-879D-2A453595226B}">
      <dgm:prSet phldrT="[Text]"/>
      <dgm:spPr/>
      <dgm:t>
        <a:bodyPr/>
        <a:lstStyle/>
        <a:p>
          <a:r>
            <a:rPr lang="en-US" dirty="0" smtClean="0"/>
            <a:t>E-book Collections</a:t>
          </a:r>
          <a:endParaRPr lang="en-US" dirty="0"/>
        </a:p>
      </dgm:t>
    </dgm:pt>
    <dgm:pt modelId="{5527498B-9535-C344-89DD-9146A9F592F6}" type="parTrans" cxnId="{C4125031-634A-2F48-A6D5-0D17B5247CA7}">
      <dgm:prSet/>
      <dgm:spPr/>
      <dgm:t>
        <a:bodyPr/>
        <a:lstStyle/>
        <a:p>
          <a:endParaRPr lang="en-US"/>
        </a:p>
      </dgm:t>
    </dgm:pt>
    <dgm:pt modelId="{48BCA69C-9121-B94B-BDF5-23B37AFEE743}" type="sibTrans" cxnId="{C4125031-634A-2F48-A6D5-0D17B5247CA7}">
      <dgm:prSet/>
      <dgm:spPr/>
      <dgm:t>
        <a:bodyPr/>
        <a:lstStyle/>
        <a:p>
          <a:endParaRPr lang="en-US"/>
        </a:p>
      </dgm:t>
    </dgm:pt>
    <dgm:pt modelId="{72ACFC2D-7B82-5744-BE35-699128469DB4}">
      <dgm:prSet phldrT="[Text]"/>
      <dgm:spPr/>
      <dgm:t>
        <a:bodyPr/>
        <a:lstStyle/>
        <a:p>
          <a:r>
            <a:rPr lang="en-US" dirty="0" smtClean="0"/>
            <a:t>E-Approval</a:t>
          </a:r>
          <a:endParaRPr lang="en-US" dirty="0"/>
        </a:p>
      </dgm:t>
    </dgm:pt>
    <dgm:pt modelId="{467033F7-9834-EB44-A2CD-BD26CBE1BF57}" type="parTrans" cxnId="{D88D5503-1BD3-F340-9D3E-87277D1AECFA}">
      <dgm:prSet/>
      <dgm:spPr/>
      <dgm:t>
        <a:bodyPr/>
        <a:lstStyle/>
        <a:p>
          <a:endParaRPr lang="en-US"/>
        </a:p>
      </dgm:t>
    </dgm:pt>
    <dgm:pt modelId="{0747297A-72E2-1043-85FE-749C386C90AE}" type="sibTrans" cxnId="{D88D5503-1BD3-F340-9D3E-87277D1AECFA}">
      <dgm:prSet/>
      <dgm:spPr/>
      <dgm:t>
        <a:bodyPr/>
        <a:lstStyle/>
        <a:p>
          <a:endParaRPr lang="en-US"/>
        </a:p>
      </dgm:t>
    </dgm:pt>
    <dgm:pt modelId="{DE7B7D36-7248-5341-AB46-4902D28E2CEA}">
      <dgm:prSet phldrT="[Text]"/>
      <dgm:spPr/>
      <dgm:t>
        <a:bodyPr/>
        <a:lstStyle/>
        <a:p>
          <a:r>
            <a:rPr lang="en-US" dirty="0" smtClean="0"/>
            <a:t>PDA/DDA</a:t>
          </a:r>
          <a:endParaRPr lang="en-US" dirty="0"/>
        </a:p>
      </dgm:t>
    </dgm:pt>
    <dgm:pt modelId="{14BF8E7E-82F9-574F-B90D-5FF5E1B6BE73}" type="parTrans" cxnId="{54F097CC-C93E-C44A-9F8F-EE33631F3284}">
      <dgm:prSet/>
      <dgm:spPr/>
      <dgm:t>
        <a:bodyPr/>
        <a:lstStyle/>
        <a:p>
          <a:endParaRPr lang="en-US"/>
        </a:p>
      </dgm:t>
    </dgm:pt>
    <dgm:pt modelId="{2C4089B7-1C18-FA49-B4B9-13F70E8812CF}" type="sibTrans" cxnId="{54F097CC-C93E-C44A-9F8F-EE33631F3284}">
      <dgm:prSet/>
      <dgm:spPr/>
      <dgm:t>
        <a:bodyPr/>
        <a:lstStyle/>
        <a:p>
          <a:endParaRPr lang="en-US"/>
        </a:p>
      </dgm:t>
    </dgm:pt>
    <dgm:pt modelId="{39ECE378-675F-0541-846F-89535E8C97B3}">
      <dgm:prSet phldrT="[Text]"/>
      <dgm:spPr/>
      <dgm:t>
        <a:bodyPr/>
        <a:lstStyle/>
        <a:p>
          <a:r>
            <a:rPr lang="en-US" dirty="0" smtClean="0"/>
            <a:t>Title-level</a:t>
          </a:r>
          <a:endParaRPr lang="en-US" dirty="0"/>
        </a:p>
      </dgm:t>
    </dgm:pt>
    <dgm:pt modelId="{21083DEF-3A85-F241-8A21-B1952F907B9E}" type="parTrans" cxnId="{2A8D23A5-BA87-4D42-9624-38BFFB2168CE}">
      <dgm:prSet/>
      <dgm:spPr/>
      <dgm:t>
        <a:bodyPr/>
        <a:lstStyle/>
        <a:p>
          <a:endParaRPr lang="en-US"/>
        </a:p>
      </dgm:t>
    </dgm:pt>
    <dgm:pt modelId="{3DD916C0-8DD1-5043-B256-DFC02FFC84DD}" type="sibTrans" cxnId="{2A8D23A5-BA87-4D42-9624-38BFFB2168CE}">
      <dgm:prSet/>
      <dgm:spPr/>
      <dgm:t>
        <a:bodyPr/>
        <a:lstStyle/>
        <a:p>
          <a:endParaRPr lang="en-US"/>
        </a:p>
      </dgm:t>
    </dgm:pt>
    <dgm:pt modelId="{9E5F3CD8-C204-6646-AC92-EC55D0FFB0C3}">
      <dgm:prSet phldrT="[Text]"/>
      <dgm:spPr/>
      <dgm:t>
        <a:bodyPr/>
        <a:lstStyle/>
        <a:p>
          <a:r>
            <a:rPr lang="en-US" dirty="0" smtClean="0"/>
            <a:t>Consortia</a:t>
          </a:r>
          <a:endParaRPr lang="en-US" dirty="0"/>
        </a:p>
      </dgm:t>
    </dgm:pt>
    <dgm:pt modelId="{62C1D20F-23FA-7E4E-8787-CFEE9524FDA7}" type="parTrans" cxnId="{DBDF6A40-7B27-E54C-86A3-4B957D4A4814}">
      <dgm:prSet/>
      <dgm:spPr/>
      <dgm:t>
        <a:bodyPr/>
        <a:lstStyle/>
        <a:p>
          <a:endParaRPr lang="en-US"/>
        </a:p>
      </dgm:t>
    </dgm:pt>
    <dgm:pt modelId="{A53DD828-E63F-D642-B782-05B41352380F}" type="sibTrans" cxnId="{DBDF6A40-7B27-E54C-86A3-4B957D4A4814}">
      <dgm:prSet/>
      <dgm:spPr/>
      <dgm:t>
        <a:bodyPr/>
        <a:lstStyle/>
        <a:p>
          <a:endParaRPr lang="en-US"/>
        </a:p>
      </dgm:t>
    </dgm:pt>
    <dgm:pt modelId="{4C3BF46F-A4D1-E848-B653-43E83198937C}" type="pres">
      <dgm:prSet presAssocID="{C6281899-6A50-B746-80D6-BD359C90D94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B552C3-DEDE-5347-8E20-CE66FFBD70BB}" type="pres">
      <dgm:prSet presAssocID="{C28B9885-28DE-7140-879D-2A453595226B}" presName="centerShape" presStyleLbl="node0" presStyleIdx="0" presStyleCnt="1"/>
      <dgm:spPr/>
      <dgm:t>
        <a:bodyPr/>
        <a:lstStyle/>
        <a:p>
          <a:endParaRPr lang="en-US"/>
        </a:p>
      </dgm:t>
    </dgm:pt>
    <dgm:pt modelId="{AA064313-9B7B-5149-84F0-73C9FC66B4BA}" type="pres">
      <dgm:prSet presAssocID="{467033F7-9834-EB44-A2CD-BD26CBE1BF57}" presName="parTrans" presStyleLbl="sibTrans2D1" presStyleIdx="0" presStyleCnt="4"/>
      <dgm:spPr/>
      <dgm:t>
        <a:bodyPr/>
        <a:lstStyle/>
        <a:p>
          <a:endParaRPr lang="en-US"/>
        </a:p>
      </dgm:t>
    </dgm:pt>
    <dgm:pt modelId="{E489FE5D-F563-9C45-A405-9578D51B7003}" type="pres">
      <dgm:prSet presAssocID="{467033F7-9834-EB44-A2CD-BD26CBE1BF5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01B6C5A4-CA6B-2049-B0CC-2757A1E6E955}" type="pres">
      <dgm:prSet presAssocID="{72ACFC2D-7B82-5744-BE35-699128469DB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C17456-A6B3-D84E-AE7B-CD226FC9ACE7}" type="pres">
      <dgm:prSet presAssocID="{14BF8E7E-82F9-574F-B90D-5FF5E1B6BE73}" presName="parTrans" presStyleLbl="sibTrans2D1" presStyleIdx="1" presStyleCnt="4"/>
      <dgm:spPr/>
      <dgm:t>
        <a:bodyPr/>
        <a:lstStyle/>
        <a:p>
          <a:endParaRPr lang="en-US"/>
        </a:p>
      </dgm:t>
    </dgm:pt>
    <dgm:pt modelId="{F9AAB647-D0D8-AB4D-8ADE-AC82A2D9391F}" type="pres">
      <dgm:prSet presAssocID="{14BF8E7E-82F9-574F-B90D-5FF5E1B6BE73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3C52E4DD-BC6A-574B-8394-A759AA901C05}" type="pres">
      <dgm:prSet presAssocID="{DE7B7D36-7248-5341-AB46-4902D28E2CE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DB8566-D1AF-1D47-92E2-0756C35EEE5C}" type="pres">
      <dgm:prSet presAssocID="{21083DEF-3A85-F241-8A21-B1952F907B9E}" presName="parTrans" presStyleLbl="sibTrans2D1" presStyleIdx="2" presStyleCnt="4"/>
      <dgm:spPr/>
      <dgm:t>
        <a:bodyPr/>
        <a:lstStyle/>
        <a:p>
          <a:endParaRPr lang="en-US"/>
        </a:p>
      </dgm:t>
    </dgm:pt>
    <dgm:pt modelId="{3C64BF8B-3F89-B744-97FA-9DC501187910}" type="pres">
      <dgm:prSet presAssocID="{21083DEF-3A85-F241-8A21-B1952F907B9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BCC81EEE-A0E1-F54D-B02B-5AF06263A045}" type="pres">
      <dgm:prSet presAssocID="{39ECE378-675F-0541-846F-89535E8C97B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6DB561-2C10-4749-A001-82324639F319}" type="pres">
      <dgm:prSet presAssocID="{62C1D20F-23FA-7E4E-8787-CFEE9524FDA7}" presName="parTrans" presStyleLbl="sibTrans2D1" presStyleIdx="3" presStyleCnt="4"/>
      <dgm:spPr/>
      <dgm:t>
        <a:bodyPr/>
        <a:lstStyle/>
        <a:p>
          <a:endParaRPr lang="en-US"/>
        </a:p>
      </dgm:t>
    </dgm:pt>
    <dgm:pt modelId="{B55720CC-CC38-054A-B68E-42466B8E968B}" type="pres">
      <dgm:prSet presAssocID="{62C1D20F-23FA-7E4E-8787-CFEE9524FDA7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E8B02DA7-162C-6144-AEAE-9F0D1F17919C}" type="pres">
      <dgm:prSet presAssocID="{9E5F3CD8-C204-6646-AC92-EC55D0FFB0C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1BE118-B370-6C44-8300-A5D064EC88CB}" type="presOf" srcId="{39ECE378-675F-0541-846F-89535E8C97B3}" destId="{BCC81EEE-A0E1-F54D-B02B-5AF06263A045}" srcOrd="0" destOrd="0" presId="urn:microsoft.com/office/officeart/2005/8/layout/radial5"/>
    <dgm:cxn modelId="{05AF49DA-075C-714F-B611-FAE6E378C50F}" type="presOf" srcId="{62C1D20F-23FA-7E4E-8787-CFEE9524FDA7}" destId="{E26DB561-2C10-4749-A001-82324639F319}" srcOrd="0" destOrd="0" presId="urn:microsoft.com/office/officeart/2005/8/layout/radial5"/>
    <dgm:cxn modelId="{D88D5503-1BD3-F340-9D3E-87277D1AECFA}" srcId="{C28B9885-28DE-7140-879D-2A453595226B}" destId="{72ACFC2D-7B82-5744-BE35-699128469DB4}" srcOrd="0" destOrd="0" parTransId="{467033F7-9834-EB44-A2CD-BD26CBE1BF57}" sibTransId="{0747297A-72E2-1043-85FE-749C386C90AE}"/>
    <dgm:cxn modelId="{E53AF8A4-1C22-AD4B-A87D-E61F0E4C51B2}" type="presOf" srcId="{467033F7-9834-EB44-A2CD-BD26CBE1BF57}" destId="{AA064313-9B7B-5149-84F0-73C9FC66B4BA}" srcOrd="0" destOrd="0" presId="urn:microsoft.com/office/officeart/2005/8/layout/radial5"/>
    <dgm:cxn modelId="{FCB10DB2-56CF-D445-BFBD-B0C804A88562}" type="presOf" srcId="{72ACFC2D-7B82-5744-BE35-699128469DB4}" destId="{01B6C5A4-CA6B-2049-B0CC-2757A1E6E955}" srcOrd="0" destOrd="0" presId="urn:microsoft.com/office/officeart/2005/8/layout/radial5"/>
    <dgm:cxn modelId="{393A148F-6CF2-8B41-BF42-41AC09DE57BF}" type="presOf" srcId="{21083DEF-3A85-F241-8A21-B1952F907B9E}" destId="{80DB8566-D1AF-1D47-92E2-0756C35EEE5C}" srcOrd="0" destOrd="0" presId="urn:microsoft.com/office/officeart/2005/8/layout/radial5"/>
    <dgm:cxn modelId="{88D9E3D1-786A-C24E-A7D5-53B8444120C1}" type="presOf" srcId="{9E5F3CD8-C204-6646-AC92-EC55D0FFB0C3}" destId="{E8B02DA7-162C-6144-AEAE-9F0D1F17919C}" srcOrd="0" destOrd="0" presId="urn:microsoft.com/office/officeart/2005/8/layout/radial5"/>
    <dgm:cxn modelId="{6052A789-4467-8946-8BA9-B3712998A84F}" type="presOf" srcId="{21083DEF-3A85-F241-8A21-B1952F907B9E}" destId="{3C64BF8B-3F89-B744-97FA-9DC501187910}" srcOrd="1" destOrd="0" presId="urn:microsoft.com/office/officeart/2005/8/layout/radial5"/>
    <dgm:cxn modelId="{FED3C1A4-07B6-7248-8772-920E0D3E716D}" type="presOf" srcId="{C28B9885-28DE-7140-879D-2A453595226B}" destId="{14B552C3-DEDE-5347-8E20-CE66FFBD70BB}" srcOrd="0" destOrd="0" presId="urn:microsoft.com/office/officeart/2005/8/layout/radial5"/>
    <dgm:cxn modelId="{54F097CC-C93E-C44A-9F8F-EE33631F3284}" srcId="{C28B9885-28DE-7140-879D-2A453595226B}" destId="{DE7B7D36-7248-5341-AB46-4902D28E2CEA}" srcOrd="1" destOrd="0" parTransId="{14BF8E7E-82F9-574F-B90D-5FF5E1B6BE73}" sibTransId="{2C4089B7-1C18-FA49-B4B9-13F70E8812CF}"/>
    <dgm:cxn modelId="{2A8D23A5-BA87-4D42-9624-38BFFB2168CE}" srcId="{C28B9885-28DE-7140-879D-2A453595226B}" destId="{39ECE378-675F-0541-846F-89535E8C97B3}" srcOrd="2" destOrd="0" parTransId="{21083DEF-3A85-F241-8A21-B1952F907B9E}" sibTransId="{3DD916C0-8DD1-5043-B256-DFC02FFC84DD}"/>
    <dgm:cxn modelId="{DBDF6A40-7B27-E54C-86A3-4B957D4A4814}" srcId="{C28B9885-28DE-7140-879D-2A453595226B}" destId="{9E5F3CD8-C204-6646-AC92-EC55D0FFB0C3}" srcOrd="3" destOrd="0" parTransId="{62C1D20F-23FA-7E4E-8787-CFEE9524FDA7}" sibTransId="{A53DD828-E63F-D642-B782-05B41352380F}"/>
    <dgm:cxn modelId="{C2BC5302-6859-E04A-A27F-D0AC28723772}" type="presOf" srcId="{C6281899-6A50-B746-80D6-BD359C90D945}" destId="{4C3BF46F-A4D1-E848-B653-43E83198937C}" srcOrd="0" destOrd="0" presId="urn:microsoft.com/office/officeart/2005/8/layout/radial5"/>
    <dgm:cxn modelId="{C4125031-634A-2F48-A6D5-0D17B5247CA7}" srcId="{C6281899-6A50-B746-80D6-BD359C90D945}" destId="{C28B9885-28DE-7140-879D-2A453595226B}" srcOrd="0" destOrd="0" parTransId="{5527498B-9535-C344-89DD-9146A9F592F6}" sibTransId="{48BCA69C-9121-B94B-BDF5-23B37AFEE743}"/>
    <dgm:cxn modelId="{BFFF8B53-3036-5144-9C89-53D5A72E47DF}" type="presOf" srcId="{14BF8E7E-82F9-574F-B90D-5FF5E1B6BE73}" destId="{F9AAB647-D0D8-AB4D-8ADE-AC82A2D9391F}" srcOrd="1" destOrd="0" presId="urn:microsoft.com/office/officeart/2005/8/layout/radial5"/>
    <dgm:cxn modelId="{9D0A3872-1311-324C-9F59-D7F59579485B}" type="presOf" srcId="{467033F7-9834-EB44-A2CD-BD26CBE1BF57}" destId="{E489FE5D-F563-9C45-A405-9578D51B7003}" srcOrd="1" destOrd="0" presId="urn:microsoft.com/office/officeart/2005/8/layout/radial5"/>
    <dgm:cxn modelId="{23296A92-5FD8-A64D-9362-B7931E7AED6A}" type="presOf" srcId="{DE7B7D36-7248-5341-AB46-4902D28E2CEA}" destId="{3C52E4DD-BC6A-574B-8394-A759AA901C05}" srcOrd="0" destOrd="0" presId="urn:microsoft.com/office/officeart/2005/8/layout/radial5"/>
    <dgm:cxn modelId="{ED72FF5D-D973-FE4E-8FA0-A5F585D184EF}" type="presOf" srcId="{14BF8E7E-82F9-574F-B90D-5FF5E1B6BE73}" destId="{67C17456-A6B3-D84E-AE7B-CD226FC9ACE7}" srcOrd="0" destOrd="0" presId="urn:microsoft.com/office/officeart/2005/8/layout/radial5"/>
    <dgm:cxn modelId="{A403FF28-D604-BD43-A2DC-17576B77C328}" type="presOf" srcId="{62C1D20F-23FA-7E4E-8787-CFEE9524FDA7}" destId="{B55720CC-CC38-054A-B68E-42466B8E968B}" srcOrd="1" destOrd="0" presId="urn:microsoft.com/office/officeart/2005/8/layout/radial5"/>
    <dgm:cxn modelId="{12CC6D36-3797-A74A-BF34-4B4D2879411B}" type="presParOf" srcId="{4C3BF46F-A4D1-E848-B653-43E83198937C}" destId="{14B552C3-DEDE-5347-8E20-CE66FFBD70BB}" srcOrd="0" destOrd="0" presId="urn:microsoft.com/office/officeart/2005/8/layout/radial5"/>
    <dgm:cxn modelId="{D29522B2-1343-2040-9BE8-7457F42800F3}" type="presParOf" srcId="{4C3BF46F-A4D1-E848-B653-43E83198937C}" destId="{AA064313-9B7B-5149-84F0-73C9FC66B4BA}" srcOrd="1" destOrd="0" presId="urn:microsoft.com/office/officeart/2005/8/layout/radial5"/>
    <dgm:cxn modelId="{F3A5B242-DD6A-E24D-A242-69585B38E379}" type="presParOf" srcId="{AA064313-9B7B-5149-84F0-73C9FC66B4BA}" destId="{E489FE5D-F563-9C45-A405-9578D51B7003}" srcOrd="0" destOrd="0" presId="urn:microsoft.com/office/officeart/2005/8/layout/radial5"/>
    <dgm:cxn modelId="{53B1E41C-872A-4F4A-BBF7-610451290E7E}" type="presParOf" srcId="{4C3BF46F-A4D1-E848-B653-43E83198937C}" destId="{01B6C5A4-CA6B-2049-B0CC-2757A1E6E955}" srcOrd="2" destOrd="0" presId="urn:microsoft.com/office/officeart/2005/8/layout/radial5"/>
    <dgm:cxn modelId="{9F83B1C4-D930-2D42-B971-5A02CA8EAF16}" type="presParOf" srcId="{4C3BF46F-A4D1-E848-B653-43E83198937C}" destId="{67C17456-A6B3-D84E-AE7B-CD226FC9ACE7}" srcOrd="3" destOrd="0" presId="urn:microsoft.com/office/officeart/2005/8/layout/radial5"/>
    <dgm:cxn modelId="{25CE1A06-8F5D-334A-8EDC-56B51A45A4AD}" type="presParOf" srcId="{67C17456-A6B3-D84E-AE7B-CD226FC9ACE7}" destId="{F9AAB647-D0D8-AB4D-8ADE-AC82A2D9391F}" srcOrd="0" destOrd="0" presId="urn:microsoft.com/office/officeart/2005/8/layout/radial5"/>
    <dgm:cxn modelId="{639D6B78-7EFD-2945-BEE9-094572EB7801}" type="presParOf" srcId="{4C3BF46F-A4D1-E848-B653-43E83198937C}" destId="{3C52E4DD-BC6A-574B-8394-A759AA901C05}" srcOrd="4" destOrd="0" presId="urn:microsoft.com/office/officeart/2005/8/layout/radial5"/>
    <dgm:cxn modelId="{5933FE3C-D2A4-1D46-AE60-456FAF3417CA}" type="presParOf" srcId="{4C3BF46F-A4D1-E848-B653-43E83198937C}" destId="{80DB8566-D1AF-1D47-92E2-0756C35EEE5C}" srcOrd="5" destOrd="0" presId="urn:microsoft.com/office/officeart/2005/8/layout/radial5"/>
    <dgm:cxn modelId="{F4FC3215-AED9-7B45-9684-0AF754715D73}" type="presParOf" srcId="{80DB8566-D1AF-1D47-92E2-0756C35EEE5C}" destId="{3C64BF8B-3F89-B744-97FA-9DC501187910}" srcOrd="0" destOrd="0" presId="urn:microsoft.com/office/officeart/2005/8/layout/radial5"/>
    <dgm:cxn modelId="{39F26962-8980-1941-9BF8-95028494DED0}" type="presParOf" srcId="{4C3BF46F-A4D1-E848-B653-43E83198937C}" destId="{BCC81EEE-A0E1-F54D-B02B-5AF06263A045}" srcOrd="6" destOrd="0" presId="urn:microsoft.com/office/officeart/2005/8/layout/radial5"/>
    <dgm:cxn modelId="{70984680-95D7-4943-A405-83AA4C759075}" type="presParOf" srcId="{4C3BF46F-A4D1-E848-B653-43E83198937C}" destId="{E26DB561-2C10-4749-A001-82324639F319}" srcOrd="7" destOrd="0" presId="urn:microsoft.com/office/officeart/2005/8/layout/radial5"/>
    <dgm:cxn modelId="{5B413AC3-B547-3842-A0A1-730455D53085}" type="presParOf" srcId="{E26DB561-2C10-4749-A001-82324639F319}" destId="{B55720CC-CC38-054A-B68E-42466B8E968B}" srcOrd="0" destOrd="0" presId="urn:microsoft.com/office/officeart/2005/8/layout/radial5"/>
    <dgm:cxn modelId="{02FE42BB-A5EE-074E-A45C-D3CE209A2938}" type="presParOf" srcId="{4C3BF46F-A4D1-E848-B653-43E83198937C}" destId="{E8B02DA7-162C-6144-AEAE-9F0D1F17919C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B552C3-DEDE-5347-8E20-CE66FFBD70BB}">
      <dsp:nvSpPr>
        <dsp:cNvPr id="0" name=""/>
        <dsp:cNvSpPr/>
      </dsp:nvSpPr>
      <dsp:spPr>
        <a:xfrm>
          <a:off x="2984301" y="1887021"/>
          <a:ext cx="1346596" cy="1346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E-book Collections</a:t>
          </a:r>
          <a:endParaRPr lang="en-US" sz="1500" kern="1200" dirty="0"/>
        </a:p>
      </dsp:txBody>
      <dsp:txXfrm>
        <a:off x="3181505" y="2084225"/>
        <a:ext cx="952188" cy="952188"/>
      </dsp:txXfrm>
    </dsp:sp>
    <dsp:sp modelId="{AA064313-9B7B-5149-84F0-73C9FC66B4BA}">
      <dsp:nvSpPr>
        <dsp:cNvPr id="0" name=""/>
        <dsp:cNvSpPr/>
      </dsp:nvSpPr>
      <dsp:spPr>
        <a:xfrm rot="16200000">
          <a:off x="3515026" y="1397163"/>
          <a:ext cx="285147" cy="4578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557798" y="1531503"/>
        <a:ext cx="199603" cy="274706"/>
      </dsp:txXfrm>
    </dsp:sp>
    <dsp:sp modelId="{01B6C5A4-CA6B-2049-B0CC-2757A1E6E955}">
      <dsp:nvSpPr>
        <dsp:cNvPr id="0" name=""/>
        <dsp:cNvSpPr/>
      </dsp:nvSpPr>
      <dsp:spPr>
        <a:xfrm>
          <a:off x="2984301" y="2410"/>
          <a:ext cx="1346596" cy="1346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E-Approval</a:t>
          </a:r>
          <a:endParaRPr lang="en-US" sz="1500" kern="1200" dirty="0"/>
        </a:p>
      </dsp:txBody>
      <dsp:txXfrm>
        <a:off x="3181505" y="199614"/>
        <a:ext cx="952188" cy="952188"/>
      </dsp:txXfrm>
    </dsp:sp>
    <dsp:sp modelId="{67C17456-A6B3-D84E-AE7B-CD226FC9ACE7}">
      <dsp:nvSpPr>
        <dsp:cNvPr id="0" name=""/>
        <dsp:cNvSpPr/>
      </dsp:nvSpPr>
      <dsp:spPr>
        <a:xfrm>
          <a:off x="4449261" y="2331398"/>
          <a:ext cx="285147" cy="4578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449261" y="2422966"/>
        <a:ext cx="199603" cy="274706"/>
      </dsp:txXfrm>
    </dsp:sp>
    <dsp:sp modelId="{3C52E4DD-BC6A-574B-8394-A759AA901C05}">
      <dsp:nvSpPr>
        <dsp:cNvPr id="0" name=""/>
        <dsp:cNvSpPr/>
      </dsp:nvSpPr>
      <dsp:spPr>
        <a:xfrm>
          <a:off x="4868912" y="1887021"/>
          <a:ext cx="1346596" cy="1346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PDA/DDA</a:t>
          </a:r>
          <a:endParaRPr lang="en-US" sz="1500" kern="1200" dirty="0"/>
        </a:p>
      </dsp:txBody>
      <dsp:txXfrm>
        <a:off x="5066116" y="2084225"/>
        <a:ext cx="952188" cy="952188"/>
      </dsp:txXfrm>
    </dsp:sp>
    <dsp:sp modelId="{80DB8566-D1AF-1D47-92E2-0756C35EEE5C}">
      <dsp:nvSpPr>
        <dsp:cNvPr id="0" name=""/>
        <dsp:cNvSpPr/>
      </dsp:nvSpPr>
      <dsp:spPr>
        <a:xfrm rot="5400000">
          <a:off x="3515026" y="3265633"/>
          <a:ext cx="285147" cy="4578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557798" y="3314429"/>
        <a:ext cx="199603" cy="274706"/>
      </dsp:txXfrm>
    </dsp:sp>
    <dsp:sp modelId="{BCC81EEE-A0E1-F54D-B02B-5AF06263A045}">
      <dsp:nvSpPr>
        <dsp:cNvPr id="0" name=""/>
        <dsp:cNvSpPr/>
      </dsp:nvSpPr>
      <dsp:spPr>
        <a:xfrm>
          <a:off x="2984301" y="3771632"/>
          <a:ext cx="1346596" cy="1346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Title-level</a:t>
          </a:r>
          <a:endParaRPr lang="en-US" sz="1500" kern="1200" dirty="0"/>
        </a:p>
      </dsp:txBody>
      <dsp:txXfrm>
        <a:off x="3181505" y="3968836"/>
        <a:ext cx="952188" cy="952188"/>
      </dsp:txXfrm>
    </dsp:sp>
    <dsp:sp modelId="{E26DB561-2C10-4749-A001-82324639F319}">
      <dsp:nvSpPr>
        <dsp:cNvPr id="0" name=""/>
        <dsp:cNvSpPr/>
      </dsp:nvSpPr>
      <dsp:spPr>
        <a:xfrm rot="10800000">
          <a:off x="2580790" y="2331398"/>
          <a:ext cx="285147" cy="4578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666334" y="2422966"/>
        <a:ext cx="199603" cy="274706"/>
      </dsp:txXfrm>
    </dsp:sp>
    <dsp:sp modelId="{E8B02DA7-162C-6144-AEAE-9F0D1F17919C}">
      <dsp:nvSpPr>
        <dsp:cNvPr id="0" name=""/>
        <dsp:cNvSpPr/>
      </dsp:nvSpPr>
      <dsp:spPr>
        <a:xfrm>
          <a:off x="1099690" y="1887021"/>
          <a:ext cx="1346596" cy="1346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Consortia</a:t>
          </a:r>
          <a:endParaRPr lang="en-US" sz="1500" kern="1200" dirty="0"/>
        </a:p>
      </dsp:txBody>
      <dsp:txXfrm>
        <a:off x="1296894" y="2084225"/>
        <a:ext cx="952188" cy="9521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D7098-FB97-486F-8441-432FAB5596A9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E8902-7C03-401A-AA25-CD678545A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2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E8902-7C03-401A-AA25-CD678545A1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91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E8902-7C03-401A-AA25-CD678545A14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65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E8902-7C03-401A-AA25-CD678545A14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86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 smtClean="0"/>
              <a:t>Challenges --</a:t>
            </a:r>
            <a:r>
              <a:rPr lang="en-US" sz="3200" baseline="0" dirty="0" smtClean="0"/>
              <a:t> </a:t>
            </a:r>
            <a:r>
              <a:rPr lang="en-US" sz="3200" dirty="0" err="1" smtClean="0"/>
              <a:t>Consortial</a:t>
            </a:r>
            <a:r>
              <a:rPr lang="en-US" sz="3200" dirty="0" smtClean="0"/>
              <a:t> package not clear-cut</a:t>
            </a:r>
          </a:p>
          <a:p>
            <a:pPr lvl="1"/>
            <a:r>
              <a:rPr lang="en-US" sz="2800" dirty="0" smtClean="0"/>
              <a:t>Many imprints</a:t>
            </a:r>
          </a:p>
          <a:p>
            <a:pPr lvl="1"/>
            <a:r>
              <a:rPr lang="en-US" sz="2800" dirty="0" smtClean="0"/>
              <a:t>Uncertain pub availability / dates</a:t>
            </a:r>
          </a:p>
          <a:p>
            <a:r>
              <a:rPr lang="en-US" sz="3200" dirty="0" smtClean="0"/>
              <a:t>Catalog records released after publication</a:t>
            </a:r>
          </a:p>
          <a:p>
            <a:r>
              <a:rPr lang="en-US" sz="3200" dirty="0" smtClean="0"/>
              <a:t>Usage data includes free content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E8902-7C03-401A-AA25-CD678545A14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92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own the content</a:t>
            </a:r>
          </a:p>
          <a:p>
            <a:r>
              <a:rPr lang="en-US" dirty="0" smtClean="0"/>
              <a:t>We would have to grow the number</a:t>
            </a:r>
            <a:r>
              <a:rPr lang="en-US" baseline="0" dirty="0" smtClean="0"/>
              <a:t> of titles used by over 50%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E8902-7C03-401A-AA25-CD678545A14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74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E8902-7C03-401A-AA25-CD678545A14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80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60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01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352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25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92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480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3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8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08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821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237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29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aaron.shrimplin@MiamiOH.edu" TargetMode="External"/><Relationship Id="rId2" Type="http://schemas.openxmlformats.org/officeDocument/2006/relationships/hyperlink" Target="mailto:bazelejw@MiamiOH.ed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 E-book Big Deal Bundles Still Valuable?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Charleston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82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vs. Electronic Book Expenditures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4093374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95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Book Expenditure By Order Type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7032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130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Deal Approach</a:t>
            </a:r>
            <a:endParaRPr lang="en-US" dirty="0"/>
          </a:p>
        </p:txBody>
      </p:sp>
      <p:pic>
        <p:nvPicPr>
          <p:cNvPr id="5" name="Picture 4" descr="oup 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0" y="2895600"/>
            <a:ext cx="2883408" cy="1078992"/>
          </a:xfrm>
          <a:prstGeom prst="rect">
            <a:avLst/>
          </a:prstGeom>
        </p:spPr>
      </p:pic>
      <p:pic>
        <p:nvPicPr>
          <p:cNvPr id="6" name="Picture 5" descr="springerlin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00" y="1701800"/>
            <a:ext cx="2127504" cy="609600"/>
          </a:xfrm>
          <a:prstGeom prst="rect">
            <a:avLst/>
          </a:prstGeom>
        </p:spPr>
      </p:pic>
      <p:pic>
        <p:nvPicPr>
          <p:cNvPr id="8" name="Content Placeholder 7" descr="wiley2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667" b="-91667"/>
          <a:stretch>
            <a:fillRect/>
          </a:stretch>
        </p:blipFill>
        <p:spPr>
          <a:xfrm>
            <a:off x="6206068" y="4115308"/>
            <a:ext cx="2157984" cy="1447292"/>
          </a:xfrm>
        </p:spPr>
      </p:pic>
    </p:spTree>
    <p:extLst>
      <p:ext uri="{BB962C8B-B14F-4D97-AF65-F5344CB8AC3E}">
        <p14:creationId xmlns:p14="http://schemas.microsoft.com/office/powerpoint/2010/main" val="3369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Wiley Platform</a:t>
            </a:r>
            <a:endParaRPr lang="en-US" dirty="0"/>
          </a:p>
        </p:txBody>
      </p:sp>
      <p:pic>
        <p:nvPicPr>
          <p:cNvPr id="3" name="Content Placeholder 2" descr="Screen Shot 2014-11-07 at 4.28.21 PM.fw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51" r="-29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375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Wiley Online Books </a:t>
            </a:r>
          </a:p>
          <a:p>
            <a:r>
              <a:rPr lang="en-US" sz="2800" dirty="0" smtClean="0"/>
              <a:t>2012 titles </a:t>
            </a:r>
          </a:p>
          <a:p>
            <a:r>
              <a:rPr lang="en-US" sz="2800" dirty="0" smtClean="0"/>
              <a:t>n=927</a:t>
            </a:r>
          </a:p>
          <a:p>
            <a:r>
              <a:rPr lang="en-US" sz="2800" dirty="0" smtClean="0"/>
              <a:t>Compiled usage from 2012 through 2014 (January – July) using standard COUNTER BR2 reports</a:t>
            </a:r>
          </a:p>
          <a:p>
            <a:r>
              <a:rPr lang="en-US" sz="2800" dirty="0" smtClean="0"/>
              <a:t>SPSS/Excel/R/Photoshop</a:t>
            </a:r>
          </a:p>
        </p:txBody>
      </p:sp>
    </p:spTree>
    <p:extLst>
      <p:ext uri="{BB962C8B-B14F-4D97-AF65-F5344CB8AC3E}">
        <p14:creationId xmlns:p14="http://schemas.microsoft.com/office/powerpoint/2010/main" val="269146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Middle Manager’s Oath</a:t>
            </a:r>
            <a:endParaRPr lang="en-US" dirty="0"/>
          </a:p>
        </p:txBody>
      </p:sp>
      <p:pic>
        <p:nvPicPr>
          <p:cNvPr id="6" name="Content Placeholder 5" descr="middlemanageroath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348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Homer Simpson</a:t>
            </a:r>
            <a:endParaRPr lang="en-US" dirty="0"/>
          </a:p>
        </p:txBody>
      </p:sp>
      <p:pic>
        <p:nvPicPr>
          <p:cNvPr id="4" name="Content Placeholder 3" descr="homer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628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Use 2012-2014</a:t>
            </a:r>
            <a:br>
              <a:rPr lang="en-US" dirty="0" smtClean="0"/>
            </a:br>
            <a:r>
              <a:rPr lang="en-US" dirty="0" smtClean="0"/>
              <a:t>n=927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092337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676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Use Comparison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431701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4141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E-book DLs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2412789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626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Milton Friedman</a:t>
            </a:r>
            <a:endParaRPr lang="en-US" dirty="0"/>
          </a:p>
        </p:txBody>
      </p:sp>
      <p:pic>
        <p:nvPicPr>
          <p:cNvPr id="23" name="Content Placeholder 22" descr="sustainable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31"/>
          <a:stretch>
            <a:fillRect/>
          </a:stretch>
        </p:blipFill>
        <p:spPr>
          <a:xfrm>
            <a:off x="3868738" y="863600"/>
            <a:ext cx="7315200" cy="5121275"/>
          </a:xfrm>
        </p:spPr>
      </p:pic>
    </p:spTree>
    <p:extLst>
      <p:ext uri="{BB962C8B-B14F-4D97-AF65-F5344CB8AC3E}">
        <p14:creationId xmlns:p14="http://schemas.microsoft.com/office/powerpoint/2010/main" val="332812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Pareto Principle</a:t>
            </a:r>
            <a:endParaRPr lang="en-US" dirty="0"/>
          </a:p>
        </p:txBody>
      </p:sp>
      <p:pic>
        <p:nvPicPr>
          <p:cNvPr id="10" name="Content Placeholder 9" descr="paretowiley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222" r="-472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924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Pareto Comparison</a:t>
            </a:r>
            <a:endParaRPr lang="en-US" dirty="0"/>
          </a:p>
        </p:txBody>
      </p:sp>
      <p:pic>
        <p:nvPicPr>
          <p:cNvPr id="8" name="Content Placeholder 7" descr="paretocomparis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793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Tail</a:t>
            </a:r>
            <a:endParaRPr lang="en-US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6354039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5202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High Use Titles Dominate</a:t>
            </a:r>
            <a:endParaRPr lang="en-US" dirty="0"/>
          </a:p>
        </p:txBody>
      </p:sp>
      <p:pic>
        <p:nvPicPr>
          <p:cNvPr id="6" name="Content Placeholder 5" descr="highuse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138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DLs by Book Type - Springer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273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Titles with Usage by Subject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527469"/>
              </p:ext>
            </p:extLst>
          </p:nvPr>
        </p:nvGraphicFramePr>
        <p:xfrm>
          <a:off x="3843338" y="571500"/>
          <a:ext cx="7315200" cy="568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67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Percentage of Total DLs by Subject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5412576"/>
              </p:ext>
            </p:extLst>
          </p:nvPr>
        </p:nvGraphicFramePr>
        <p:xfrm>
          <a:off x="3868738" y="571500"/>
          <a:ext cx="7315200" cy="541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497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bi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254000"/>
            <a:ext cx="107569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3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2"/>
                </a:solidFill>
              </a:rPr>
              <a:t>Our price tag to OhioLINK is </a:t>
            </a:r>
            <a:r>
              <a:rPr lang="en-US" sz="2800" dirty="0" smtClean="0">
                <a:solidFill>
                  <a:schemeClr val="tx2"/>
                </a:solidFill>
              </a:rPr>
              <a:t>not commensurate with use; however, the bundle of titles </a:t>
            </a:r>
            <a:r>
              <a:rPr lang="en-US" sz="2800" dirty="0">
                <a:solidFill>
                  <a:schemeClr val="tx2"/>
                </a:solidFill>
              </a:rPr>
              <a:t>becomes a better value overtime with additional </a:t>
            </a:r>
            <a:r>
              <a:rPr lang="en-US" sz="2800" dirty="0" smtClean="0">
                <a:solidFill>
                  <a:schemeClr val="tx2"/>
                </a:solidFill>
              </a:rPr>
              <a:t>usage &amp; we own the content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179 titles @ list price = $29,588.88 (average cost per title is $165.30) – we would need to grow the number of titles used by over 50%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High use titles (textbooks)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Cost per download is high (~$30.00)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4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Normal</a:t>
            </a:r>
            <a:endParaRPr lang="en-US" dirty="0"/>
          </a:p>
        </p:txBody>
      </p:sp>
      <p:pic>
        <p:nvPicPr>
          <p:cNvPr id="4" name="Content Placeholder 3" descr="flatfina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0" b="31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6715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 into the Digital</a:t>
            </a:r>
            <a:endParaRPr lang="en-US" dirty="0"/>
          </a:p>
        </p:txBody>
      </p:sp>
      <p:pic>
        <p:nvPicPr>
          <p:cNvPr id="4" name="Content Placeholder 3" descr="transintodigital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52" b="5352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2019300" y="2628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59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Erosion of Purchasing  Power</a:t>
            </a:r>
            <a:endParaRPr lang="en-US" dirty="0"/>
          </a:p>
        </p:txBody>
      </p:sp>
      <p:pic>
        <p:nvPicPr>
          <p:cNvPr id="4" name="Content Placeholder 3" descr="erosi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8" b="33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42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81% </a:t>
            </a:r>
            <a:r>
              <a:rPr lang="en-US" sz="2800" dirty="0"/>
              <a:t>percent of the titles in this study were not used from </a:t>
            </a:r>
            <a:r>
              <a:rPr lang="en-US" sz="2800" dirty="0" smtClean="0"/>
              <a:t>2012 – July 2014</a:t>
            </a:r>
          </a:p>
          <a:p>
            <a:r>
              <a:rPr lang="en-US" sz="2800" dirty="0" smtClean="0"/>
              <a:t>Underperforming asset</a:t>
            </a:r>
          </a:p>
          <a:p>
            <a:r>
              <a:rPr lang="en-US" sz="2800" dirty="0" smtClean="0"/>
              <a:t>A relatively few high use titles dominate and the long tail accounts or a very small percentage of the total downloads</a:t>
            </a:r>
          </a:p>
          <a:p>
            <a:r>
              <a:rPr lang="en-US" sz="2800" dirty="0" smtClean="0"/>
              <a:t>Textbooks are heavily used</a:t>
            </a:r>
          </a:p>
          <a:p>
            <a:r>
              <a:rPr lang="en-US" sz="2800" dirty="0" smtClean="0"/>
              <a:t>Demand varies across subject areas</a:t>
            </a:r>
          </a:p>
          <a:p>
            <a:r>
              <a:rPr lang="en-US" sz="2800" dirty="0" smtClean="0"/>
              <a:t>Fiscal challenges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168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More analysis</a:t>
            </a:r>
          </a:p>
          <a:p>
            <a:r>
              <a:rPr lang="en-US" sz="2800" dirty="0" smtClean="0"/>
              <a:t>Shrink print / grow e</a:t>
            </a:r>
          </a:p>
          <a:p>
            <a:r>
              <a:rPr lang="en-US" sz="2800" dirty="0" smtClean="0"/>
              <a:t>Compare local e-book package value to </a:t>
            </a:r>
            <a:r>
              <a:rPr lang="en-US" sz="2800" dirty="0" err="1" smtClean="0"/>
              <a:t>consortial</a:t>
            </a:r>
            <a:r>
              <a:rPr lang="en-US" sz="2800" dirty="0" smtClean="0"/>
              <a:t> e-book package value</a:t>
            </a:r>
          </a:p>
          <a:p>
            <a:r>
              <a:rPr lang="en-US" sz="2800" dirty="0" smtClean="0"/>
              <a:t>Does the value of the collection increase with time with additional usage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7699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Comments?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60120" lvl="2" indent="0">
              <a:buNone/>
            </a:pPr>
            <a:r>
              <a:rPr lang="en-US" sz="2400" dirty="0" smtClean="0"/>
              <a:t>Jennifer </a:t>
            </a:r>
            <a:r>
              <a:rPr lang="en-US" sz="2400" dirty="0" err="1" smtClean="0"/>
              <a:t>Bazeley</a:t>
            </a:r>
            <a:endParaRPr lang="en-US" sz="2400" dirty="0" smtClean="0"/>
          </a:p>
          <a:p>
            <a:pPr marL="960120" lvl="2" indent="0">
              <a:buNone/>
            </a:pPr>
            <a:r>
              <a:rPr lang="en-US" sz="2400" dirty="0" smtClean="0"/>
              <a:t>Interim Head of Technical Services</a:t>
            </a:r>
          </a:p>
          <a:p>
            <a:pPr marL="960120" lvl="2" indent="0">
              <a:buNone/>
            </a:pPr>
            <a:r>
              <a:rPr lang="en-US" sz="2400" dirty="0" smtClean="0">
                <a:hlinkClick r:id="rId2"/>
              </a:rPr>
              <a:t>bazelejw@MiamiOH.edu</a:t>
            </a:r>
            <a:endParaRPr lang="en-US" sz="2400" dirty="0" smtClean="0"/>
          </a:p>
          <a:p>
            <a:pPr marL="960120" lvl="2" indent="0">
              <a:buNone/>
            </a:pPr>
            <a:endParaRPr lang="en-US" sz="2400" dirty="0"/>
          </a:p>
          <a:p>
            <a:pPr marL="960120" lvl="2" indent="0">
              <a:buNone/>
            </a:pPr>
            <a:r>
              <a:rPr lang="en-US" sz="2400" dirty="0" smtClean="0"/>
              <a:t>Aaron K. Shrimplin</a:t>
            </a:r>
          </a:p>
          <a:p>
            <a:pPr marL="960120" lvl="2" indent="0">
              <a:buNone/>
            </a:pPr>
            <a:r>
              <a:rPr lang="en-US" sz="2400" dirty="0" smtClean="0"/>
              <a:t>Associate Dean</a:t>
            </a:r>
          </a:p>
          <a:p>
            <a:pPr marL="960120" lvl="2" indent="0">
              <a:buNone/>
            </a:pPr>
            <a:r>
              <a:rPr lang="en-US" sz="2400" dirty="0" smtClean="0">
                <a:hlinkClick r:id="rId3"/>
              </a:rPr>
              <a:t>aaron.shrimplin@MiamiOH.edu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79244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dirty="0" smtClean="0"/>
              <a:t>Library as Laboratory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44700" y="3416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Content Placeholder 9" descr="Library as Lab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55" r="-475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27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Workbench to Workforce</a:t>
            </a:r>
            <a:endParaRPr lang="en-US" dirty="0"/>
          </a:p>
        </p:txBody>
      </p:sp>
      <p:pic>
        <p:nvPicPr>
          <p:cNvPr id="4" name="Content Placeholder 3" descr="Workbench-Workforce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55" r="-475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58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Space Between the Spaces</a:t>
            </a:r>
            <a:endParaRPr lang="en-US" dirty="0"/>
          </a:p>
        </p:txBody>
      </p:sp>
      <p:pic>
        <p:nvPicPr>
          <p:cNvPr id="4" name="Content Placeholder 3" descr="Space Between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55" r="-475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123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Campus Life &amp; E-books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Book Lovers </a:t>
            </a:r>
            <a:r>
              <a:rPr lang="en-US" dirty="0" smtClean="0"/>
              <a:t>(34%) have an inherent affinity for the print form</a:t>
            </a:r>
          </a:p>
          <a:p>
            <a:endParaRPr lang="en-US" dirty="0" smtClean="0"/>
          </a:p>
          <a:p>
            <a:r>
              <a:rPr lang="en-US" sz="2400" b="1" dirty="0" smtClean="0"/>
              <a:t>Technophiles</a:t>
            </a:r>
            <a:r>
              <a:rPr lang="en-US" dirty="0" smtClean="0"/>
              <a:t> (23%) are strongly interested in the possibilities of new technology as regards the book</a:t>
            </a:r>
          </a:p>
          <a:p>
            <a:endParaRPr lang="en-US" dirty="0" smtClean="0"/>
          </a:p>
          <a:p>
            <a:r>
              <a:rPr lang="en-US" sz="2400" b="1" dirty="0" smtClean="0"/>
              <a:t>Pragmatists</a:t>
            </a:r>
            <a:r>
              <a:rPr lang="en-US" dirty="0" smtClean="0"/>
              <a:t> (17%) are the most neutral of the four, as they are most interested in content and see pros and cons of both formats</a:t>
            </a:r>
          </a:p>
          <a:p>
            <a:endParaRPr lang="en-US" dirty="0" smtClean="0"/>
          </a:p>
          <a:p>
            <a:r>
              <a:rPr lang="en-US" sz="2400" b="1" dirty="0" smtClean="0"/>
              <a:t>Printers</a:t>
            </a:r>
            <a:r>
              <a:rPr lang="en-US" dirty="0" smtClean="0"/>
              <a:t> (26%) prefer print books but are distinguished from Book Lovers in that they have specific difficulties with the usability of e-books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7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074482" cy="4601183"/>
          </a:xfrm>
        </p:spPr>
        <p:txBody>
          <a:bodyPr/>
          <a:lstStyle/>
          <a:p>
            <a:r>
              <a:rPr lang="en-US" dirty="0" smtClean="0"/>
              <a:t>Q Methodology &amp; Large N-Survey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Aaron Shrimplin, Andy </a:t>
            </a:r>
            <a:r>
              <a:rPr lang="en-US" dirty="0" err="1" smtClean="0"/>
              <a:t>Revelle</a:t>
            </a:r>
            <a:r>
              <a:rPr lang="en-US" dirty="0" smtClean="0"/>
              <a:t>, Susan Hurst, and Kevin </a:t>
            </a:r>
            <a:r>
              <a:rPr lang="en-US" dirty="0" err="1" smtClean="0"/>
              <a:t>Messner</a:t>
            </a:r>
            <a:r>
              <a:rPr lang="en-US" dirty="0" smtClean="0"/>
              <a:t>, “Contradictions and Consensus – Clusters of Opinions on E-books,” </a:t>
            </a:r>
            <a:r>
              <a:rPr lang="en-US" i="1" dirty="0" smtClean="0"/>
              <a:t>College &amp; Research Libraries </a:t>
            </a:r>
            <a:r>
              <a:rPr lang="en-US" dirty="0" smtClean="0"/>
              <a:t>72, no.2 (2011): 181-190.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Andy </a:t>
            </a:r>
            <a:r>
              <a:rPr lang="en-US" dirty="0" err="1" smtClean="0"/>
              <a:t>Revelle</a:t>
            </a:r>
            <a:r>
              <a:rPr lang="en-US" dirty="0" smtClean="0"/>
              <a:t>, Kevin </a:t>
            </a:r>
            <a:r>
              <a:rPr lang="en-US" dirty="0" err="1" smtClean="0"/>
              <a:t>Messner</a:t>
            </a:r>
            <a:r>
              <a:rPr lang="en-US" dirty="0" smtClean="0"/>
              <a:t>, Susan Hurst, and Aaron Shrimplin, “Book Lovers, Technophiles, Pragmatists, and Printers: The Social and Demographic Structure of User Attitudes Toward E-books,” </a:t>
            </a:r>
            <a:r>
              <a:rPr lang="en-US" i="1" dirty="0" smtClean="0"/>
              <a:t>College and Research Libraries </a:t>
            </a:r>
            <a:r>
              <a:rPr lang="en-US" dirty="0" smtClean="0"/>
              <a:t>73, no. 5 (2012): 420-429.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27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Acquisition Models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5658559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66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5163</TotalTime>
  <Words>528</Words>
  <Application>Microsoft Office PowerPoint</Application>
  <PresentationFormat>Widescreen</PresentationFormat>
  <Paragraphs>87</Paragraphs>
  <Slides>33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Calibri</vt:lpstr>
      <vt:lpstr>Corbel</vt:lpstr>
      <vt:lpstr>Wingdings 2</vt:lpstr>
      <vt:lpstr>Frame</vt:lpstr>
      <vt:lpstr>Are E-book Big Deal Bundles Still Valuable? </vt:lpstr>
      <vt:lpstr>Milton Friedman</vt:lpstr>
      <vt:lpstr>Transitions into the Digital</vt:lpstr>
      <vt:lpstr>Library as Laboratory</vt:lpstr>
      <vt:lpstr>Workbench to Workforce</vt:lpstr>
      <vt:lpstr>A Space Between the Spaces</vt:lpstr>
      <vt:lpstr>Campus Life &amp; E-books</vt:lpstr>
      <vt:lpstr>Q Methodology &amp; Large N-Survey</vt:lpstr>
      <vt:lpstr>Acquisition Models</vt:lpstr>
      <vt:lpstr>Print vs. Electronic Book Expenditures</vt:lpstr>
      <vt:lpstr>Total Book Expenditure By Order Type</vt:lpstr>
      <vt:lpstr>The Big Deal Approach</vt:lpstr>
      <vt:lpstr>Wiley Platform</vt:lpstr>
      <vt:lpstr>Methodology</vt:lpstr>
      <vt:lpstr>The Middle Manager’s Oath</vt:lpstr>
      <vt:lpstr>Homer Simpson</vt:lpstr>
      <vt:lpstr>Title Use 2012-2014 n=927</vt:lpstr>
      <vt:lpstr>Title Use Comparison</vt:lpstr>
      <vt:lpstr>E-book DLs</vt:lpstr>
      <vt:lpstr>Pareto Principle</vt:lpstr>
      <vt:lpstr>Pareto Comparison</vt:lpstr>
      <vt:lpstr>Long Tail</vt:lpstr>
      <vt:lpstr>A Few High Use Titles Dominate</vt:lpstr>
      <vt:lpstr>DLs by Book Type - Springer</vt:lpstr>
      <vt:lpstr>Titles with Usage by Subject</vt:lpstr>
      <vt:lpstr>Percentage of Total DLs by Subject</vt:lpstr>
      <vt:lpstr>PowerPoint Presentation</vt:lpstr>
      <vt:lpstr>Value</vt:lpstr>
      <vt:lpstr>The New Normal</vt:lpstr>
      <vt:lpstr>Erosion of Purchasing  Power</vt:lpstr>
      <vt:lpstr>Conclusions</vt:lpstr>
      <vt:lpstr>Next Steps</vt:lpstr>
      <vt:lpstr>Questions? Comments?</vt:lpstr>
    </vt:vector>
  </TitlesOfParts>
  <Company>Miami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Bazeley, Jennifer Ms.</dc:creator>
  <cp:lastModifiedBy>Bazeley, Jennifer Ms.</cp:lastModifiedBy>
  <cp:revision>82</cp:revision>
  <dcterms:created xsi:type="dcterms:W3CDTF">2014-11-03T20:43:26Z</dcterms:created>
  <dcterms:modified xsi:type="dcterms:W3CDTF">2014-11-10T15:43:01Z</dcterms:modified>
</cp:coreProperties>
</file>