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99" r:id="rId3"/>
    <p:sldId id="290" r:id="rId4"/>
    <p:sldId id="260" r:id="rId5"/>
    <p:sldId id="261" r:id="rId6"/>
    <p:sldId id="262" r:id="rId7"/>
    <p:sldId id="277" r:id="rId8"/>
    <p:sldId id="278" r:id="rId9"/>
    <p:sldId id="304" r:id="rId10"/>
    <p:sldId id="284" r:id="rId11"/>
    <p:sldId id="306" r:id="rId12"/>
    <p:sldId id="270" r:id="rId13"/>
    <p:sldId id="286" r:id="rId14"/>
    <p:sldId id="272" r:id="rId15"/>
    <p:sldId id="274" r:id="rId16"/>
    <p:sldId id="309" r:id="rId17"/>
    <p:sldId id="307" r:id="rId18"/>
    <p:sldId id="319" r:id="rId19"/>
    <p:sldId id="269" r:id="rId20"/>
    <p:sldId id="320" r:id="rId21"/>
    <p:sldId id="321" r:id="rId22"/>
    <p:sldId id="265" r:id="rId23"/>
    <p:sldId id="264" r:id="rId24"/>
    <p:sldId id="311" r:id="rId25"/>
    <p:sldId id="312" r:id="rId26"/>
    <p:sldId id="313" r:id="rId27"/>
    <p:sldId id="314" r:id="rId28"/>
    <p:sldId id="315" r:id="rId29"/>
    <p:sldId id="316" r:id="rId30"/>
    <p:sldId id="266" r:id="rId31"/>
    <p:sldId id="288" r:id="rId32"/>
    <p:sldId id="287" r:id="rId33"/>
    <p:sldId id="289" r:id="rId34"/>
    <p:sldId id="293" r:id="rId35"/>
    <p:sldId id="317" r:id="rId36"/>
    <p:sldId id="295" r:id="rId37"/>
    <p:sldId id="294" r:id="rId38"/>
    <p:sldId id="258" r:id="rId39"/>
    <p:sldId id="322" r:id="rId40"/>
    <p:sldId id="323" r:id="rId41"/>
    <p:sldId id="257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9734" autoAdjust="0"/>
  </p:normalViewPr>
  <p:slideViewPr>
    <p:cSldViewPr snapToGrid="0" snapToObjects="1">
      <p:cViewPr>
        <p:scale>
          <a:sx n="112" d="100"/>
          <a:sy n="112" d="100"/>
        </p:scale>
        <p:origin x="-1008" y="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57053-4185-B641-857D-1374CF6D7C4C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708DF-F17B-0746-95C5-D2685E50C98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1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502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94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288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762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3581400"/>
            <a:ext cx="5486400" cy="5486400"/>
          </a:xfrm>
        </p:spPr>
        <p:txBody>
          <a:bodyPr>
            <a:no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288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2888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9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3687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336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1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3687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280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280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280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280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280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280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280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280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306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495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315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288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288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288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 smtClean="0"/>
          </a:p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708DF-F17B-0746-95C5-D2685E50C98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288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438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74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86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819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86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4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5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08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441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49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234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09F78-B7E6-EA48-9B6A-A77D8C294F80}" type="datetimeFigureOut">
              <a:rPr lang="en-US" smtClean="0"/>
              <a:t>11/10/14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B2000-5150-2D45-B30A-9C6AE6B27D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29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8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0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6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7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6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7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8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9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flickr.com/photos/boellstiftung/5803926253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66" y="3217183"/>
            <a:ext cx="9144000" cy="1470025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Engrossed, Enraged, Engaged:</a:t>
            </a:r>
            <a:r>
              <a:rPr lang="en-US" dirty="0" smtClean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endParaRPr lang="en-US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90692"/>
            <a:ext cx="9123934" cy="591960"/>
          </a:xfrm>
        </p:spPr>
        <p:txBody>
          <a:bodyPr>
            <a:normAutofit/>
          </a:bodyPr>
          <a:lstStyle/>
          <a:p>
            <a:pPr algn="r"/>
            <a:r>
              <a:rPr lang="en-US" sz="2400" i="1" dirty="0" smtClean="0">
                <a:solidFill>
                  <a:srgbClr val="FFFFFF"/>
                </a:solidFill>
                <a:latin typeface="Avenir Next Demi Bold Italic"/>
                <a:cs typeface="Avenir Next Demi Bold Italic"/>
              </a:rPr>
              <a:t>Empowering Faculty in Transforming Scholarly Communication</a:t>
            </a:r>
            <a:endParaRPr lang="en-US" sz="2400" i="1" dirty="0">
              <a:solidFill>
                <a:srgbClr val="FFFFFF"/>
              </a:solidFill>
              <a:latin typeface="Avenir Next Demi Bold Italic"/>
              <a:cs typeface="Avenir Next Demi Bold Ital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8016" y="6488106"/>
            <a:ext cx="7556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Jen Waller &amp; Jennifer Bazeley, Miami University Libraries</a:t>
            </a:r>
            <a:endParaRPr lang="en-US" sz="1600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6" name="Picture 5" descr="social-media-icon-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311" y="6244970"/>
            <a:ext cx="755689" cy="629741"/>
          </a:xfrm>
          <a:prstGeom prst="rect">
            <a:avLst/>
          </a:prstGeom>
        </p:spPr>
      </p:pic>
      <p:pic>
        <p:nvPicPr>
          <p:cNvPr id="8" name="Picture 7" descr="Enraged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27"/>
          <a:stretch/>
        </p:blipFill>
        <p:spPr>
          <a:xfrm>
            <a:off x="3355935" y="388558"/>
            <a:ext cx="2774902" cy="2662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Engaged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8" r="16889"/>
          <a:stretch/>
        </p:blipFill>
        <p:spPr>
          <a:xfrm>
            <a:off x="6324585" y="388558"/>
            <a:ext cx="2663107" cy="2662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Engrossed3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6" r="-20445"/>
          <a:stretch/>
        </p:blipFill>
        <p:spPr>
          <a:xfrm>
            <a:off x="69544" y="388558"/>
            <a:ext cx="3937631" cy="2662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649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3486"/>
            <a:ext cx="9144000" cy="1155549"/>
          </a:xfrm>
        </p:spPr>
        <p:txBody>
          <a:bodyPr anchor="t">
            <a:norm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Meeting Topics</a:t>
            </a: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2521" y="1004682"/>
            <a:ext cx="854683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Open Access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Open </a:t>
            </a:r>
            <a:r>
              <a:rPr lang="en-US" sz="2600" dirty="0">
                <a:solidFill>
                  <a:srgbClr val="FFFFFF"/>
                </a:solidFill>
                <a:latin typeface="Avenir Next Regular"/>
                <a:cs typeface="Avenir Next Regular"/>
              </a:rPr>
              <a:t>Data, Data </a:t>
            </a: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Sharing (panel discussion)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Open </a:t>
            </a:r>
            <a:r>
              <a:rPr lang="en-US" sz="2600" dirty="0">
                <a:solidFill>
                  <a:srgbClr val="FFFFFF"/>
                </a:solidFill>
                <a:latin typeface="Avenir Next Regular"/>
                <a:cs typeface="Avenir Next Regular"/>
              </a:rPr>
              <a:t>Peer </a:t>
            </a: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Review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Predatory Publishers, Vanity Presses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Economics of Publishing &amp; Funding Models 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Institutional Repositories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Altmetrics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Author Rights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Creative Commons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Copyright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OER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Misconceptions </a:t>
            </a:r>
            <a:r>
              <a:rPr lang="en-US" sz="2600" dirty="0">
                <a:solidFill>
                  <a:srgbClr val="FFFFFF"/>
                </a:solidFill>
                <a:latin typeface="Avenir Next Regular"/>
                <a:cs typeface="Avenir Next Regular"/>
              </a:rPr>
              <a:t>about Open </a:t>
            </a: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Access</a:t>
            </a:r>
          </a:p>
          <a:p>
            <a:pPr marL="285750" indent="-285750">
              <a:buFont typeface="Arial"/>
              <a:buChar char="•"/>
            </a:pPr>
            <a:r>
              <a:rPr lang="en-US" sz="2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Open Access Week special programming</a:t>
            </a:r>
          </a:p>
        </p:txBody>
      </p:sp>
    </p:spTree>
    <p:extLst>
      <p:ext uri="{BB962C8B-B14F-4D97-AF65-F5344CB8AC3E}">
        <p14:creationId xmlns:p14="http://schemas.microsoft.com/office/powerpoint/2010/main" val="2440561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-43471"/>
            <a:ext cx="9144000" cy="925088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Engrossed</a:t>
            </a:r>
            <a:endParaRPr lang="en-US" sz="3600" dirty="0">
              <a:solidFill>
                <a:schemeClr val="bg1">
                  <a:lumMod val="75000"/>
                </a:schemeClr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5" name="Picture 4" descr="Engrossed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6" r="-20445"/>
          <a:stretch/>
        </p:blipFill>
        <p:spPr>
          <a:xfrm>
            <a:off x="1055662" y="881616"/>
            <a:ext cx="8626221" cy="5832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8718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"/>
            <a:ext cx="9039411" cy="97117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Engrossed: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“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Open Access Explained”</a:t>
            </a:r>
            <a:br>
              <a:rPr lang="en-US" sz="2800" dirty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</a:br>
            <a:endParaRPr lang="en-US" sz="2800" dirty="0">
              <a:solidFill>
                <a:srgbClr val="FFFFFF"/>
              </a:solidFill>
              <a:latin typeface="Avenir Next Regular"/>
              <a:cs typeface="Avenir Next Regular"/>
            </a:endParaRPr>
          </a:p>
        </p:txBody>
      </p:sp>
      <p:pic>
        <p:nvPicPr>
          <p:cNvPr id="3" name="Picture 2" descr="OpenAccessExplaine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6" t="6109" r="20714"/>
          <a:stretch/>
        </p:blipFill>
        <p:spPr>
          <a:xfrm>
            <a:off x="2190691" y="971176"/>
            <a:ext cx="4762619" cy="58868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461" y="3085448"/>
            <a:ext cx="2369486" cy="3754874"/>
          </a:xfrm>
          <a:prstGeom prst="rect">
            <a:avLst/>
          </a:prstGeom>
          <a:noFill/>
        </p:spPr>
        <p:txBody>
          <a:bodyPr vert="horz" wrap="square" rtlCol="0" anchor="b" anchorCtr="0">
            <a:spAutoFit/>
          </a:bodyPr>
          <a:lstStyle/>
          <a:p>
            <a:endParaRPr lang="en-US" sz="3200" dirty="0" smtClean="0">
              <a:solidFill>
                <a:srgbClr val="FFFFFF"/>
              </a:solidFill>
              <a:latin typeface="Trebuchet MS"/>
              <a:cs typeface="Trebuchet MS"/>
            </a:endParaRPr>
          </a:p>
          <a:p>
            <a:endParaRPr lang="en-US" sz="3200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endParaRPr lang="en-US" sz="3200" dirty="0" smtClean="0">
              <a:solidFill>
                <a:srgbClr val="FFFFFF"/>
              </a:solidFill>
              <a:latin typeface="Trebuchet MS"/>
              <a:cs typeface="Trebuchet MS"/>
            </a:endParaRPr>
          </a:p>
          <a:p>
            <a:endParaRPr lang="en-US" sz="3200" dirty="0" smtClean="0">
              <a:solidFill>
                <a:srgbClr val="FFFFFF"/>
              </a:solidFill>
              <a:latin typeface="Trebuchet MS"/>
              <a:cs typeface="Trebuchet MS"/>
            </a:endParaRPr>
          </a:p>
          <a:p>
            <a:endParaRPr lang="en-US" sz="3200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endParaRPr lang="en-US" sz="3200" dirty="0" smtClean="0">
              <a:solidFill>
                <a:srgbClr val="FFFFFF"/>
              </a:solidFill>
              <a:latin typeface="Trebuchet MS"/>
              <a:cs typeface="Trebuchet MS"/>
            </a:endParaRPr>
          </a:p>
          <a:p>
            <a:endParaRPr lang="en-US" sz="3200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r>
              <a:rPr lang="en-US" sz="10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http</a:t>
            </a:r>
            <a:r>
              <a:rPr lang="en-US" sz="1000" dirty="0">
                <a:solidFill>
                  <a:srgbClr val="FFFFFF"/>
                </a:solidFill>
                <a:latin typeface="Avenir Next Regular"/>
                <a:cs typeface="Avenir Next Regular"/>
              </a:rPr>
              <a:t>://youtu.be/</a:t>
            </a:r>
            <a:r>
              <a:rPr lang="en-US" sz="10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L5rVH1KGBCY</a:t>
            </a:r>
            <a:endParaRPr lang="en-US" sz="1000" dirty="0">
              <a:solidFill>
                <a:srgbClr val="FFFFFF"/>
              </a:solidFill>
              <a:latin typeface="Avenir Next Regular"/>
              <a:cs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04839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742" y="571727"/>
            <a:ext cx="7336118" cy="954864"/>
          </a:xfrm>
        </p:spPr>
        <p:txBody>
          <a:bodyPr anchor="b"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venir Next Regular"/>
                <a:cs typeface="Avenir Next Regular"/>
              </a:rPr>
              <a:t>Publisher Revenue &amp; Profit</a:t>
            </a:r>
            <a:endParaRPr lang="en-US" sz="2400" dirty="0">
              <a:solidFill>
                <a:schemeClr val="bg1"/>
              </a:solidFill>
              <a:latin typeface="Avenir Next Regular"/>
              <a:cs typeface="Avenir Next Regular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10068261"/>
              </p:ext>
            </p:extLst>
          </p:nvPr>
        </p:nvGraphicFramePr>
        <p:xfrm>
          <a:off x="1064742" y="1463642"/>
          <a:ext cx="7336118" cy="5375183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630248"/>
                <a:gridCol w="2755475"/>
                <a:gridCol w="2950395"/>
              </a:tblGrid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Year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Total Revenue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Total Profit</a:t>
                      </a:r>
                      <a:endParaRPr lang="en-US" sz="1800" b="1" dirty="0"/>
                    </a:p>
                  </a:txBody>
                  <a:tcPr marL="95923" marR="95923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2002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$2,097,511,500.00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$694,851,300.00</a:t>
                      </a:r>
                    </a:p>
                  </a:txBody>
                  <a:tcPr marL="9525" marR="9525" marT="9525" marB="0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2003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$2,236,805,700.00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$756,399,900.00</a:t>
                      </a:r>
                    </a:p>
                  </a:txBody>
                  <a:tcPr marL="9525" marR="9525" marT="9525" marB="0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2004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$2,207,651,100.00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$745,062,000.00</a:t>
                      </a:r>
                    </a:p>
                  </a:txBody>
                  <a:tcPr marL="9525" marR="9525" marT="9525" marB="0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2005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$2,325,889,200.00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$727,245,300.00</a:t>
                      </a:r>
                    </a:p>
                  </a:txBody>
                  <a:tcPr marL="9525" marR="9525" marT="9525" marB="0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2006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$2,463,563,700.00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$753,160,500.00</a:t>
                      </a:r>
                    </a:p>
                  </a:txBody>
                  <a:tcPr marL="9525" marR="9525" marT="9525" marB="0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2007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$2,440,887,900.00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$772,596,900.00</a:t>
                      </a:r>
                    </a:p>
                  </a:txBody>
                  <a:tcPr marL="9525" marR="9525" marT="9525" marB="0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2008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$2,753,490,000.00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$919,989,600.00</a:t>
                      </a:r>
                    </a:p>
                  </a:txBody>
                  <a:tcPr marL="9525" marR="9525" marT="9525" marB="0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2009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$3,215,104,500.00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$1,122,452,100.00</a:t>
                      </a:r>
                    </a:p>
                  </a:txBody>
                  <a:tcPr marL="9525" marR="9525" marT="9525" marB="0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2010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$3,281,512,200.00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$1,172,662,800.00</a:t>
                      </a:r>
                    </a:p>
                  </a:txBody>
                  <a:tcPr marL="9525" marR="9525" marT="9525" marB="0" anchor="ctr"/>
                </a:tc>
              </a:tr>
              <a:tr h="488653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/>
                        <a:t>2011</a:t>
                      </a:r>
                      <a:endParaRPr lang="en-US" sz="1800" b="1" dirty="0"/>
                    </a:p>
                  </a:txBody>
                  <a:tcPr marL="95923" marR="9592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$3,333,342,600.00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$1,243,929,600.00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itle 6"/>
          <p:cNvSpPr txBox="1">
            <a:spLocks/>
          </p:cNvSpPr>
          <p:nvPr/>
        </p:nvSpPr>
        <p:spPr>
          <a:xfrm>
            <a:off x="0" y="0"/>
            <a:ext cx="9144000" cy="9674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Engrossed:</a:t>
            </a:r>
            <a:r>
              <a:rPr lang="en-US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en-US" sz="4000" dirty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j</a:t>
            </a:r>
            <a:r>
              <a:rPr lang="en-US" sz="40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ournal </a:t>
            </a:r>
            <a:r>
              <a:rPr lang="en-US" sz="4000" dirty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c</a:t>
            </a:r>
            <a:r>
              <a:rPr lang="en-US" sz="40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osts</a:t>
            </a:r>
            <a:endParaRPr lang="en-US" sz="4000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04328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Engrossed: </a:t>
            </a:r>
            <a:r>
              <a:rPr lang="en-US" dirty="0" smtClean="0">
                <a:solidFill>
                  <a:srgbClr val="BFBFBF"/>
                </a:solidFill>
                <a:latin typeface="Avenir Next Regular"/>
                <a:cs typeface="Avenir Next Regular"/>
              </a:rPr>
              <a:t>author rights</a:t>
            </a:r>
            <a:endParaRPr lang="en-US" dirty="0">
              <a:solidFill>
                <a:srgbClr val="BFBFBF"/>
              </a:solidFill>
              <a:latin typeface="Avenir Next Regular"/>
              <a:cs typeface="Avenir Next Regular"/>
            </a:endParaRPr>
          </a:p>
        </p:txBody>
      </p:sp>
      <p:pic>
        <p:nvPicPr>
          <p:cNvPr id="2" name="Picture 1" descr="AuthorRights_Orig cop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676" y="507238"/>
            <a:ext cx="5084648" cy="65801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419796"/>
            <a:ext cx="30399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Avenir Next Regular"/>
                <a:cs typeface="Avenir Next Regular"/>
              </a:rPr>
              <a:t>ACRL copyright transfer exercise:</a:t>
            </a:r>
          </a:p>
          <a:p>
            <a:r>
              <a:rPr lang="en-US" sz="1100" dirty="0">
                <a:solidFill>
                  <a:schemeClr val="bg1"/>
                </a:solidFill>
                <a:latin typeface="Avenir Next Regular"/>
                <a:cs typeface="Avenir Next Regular"/>
              </a:rPr>
              <a:t>http://www.scholcomm.acrl.ala.org/node/32</a:t>
            </a:r>
          </a:p>
        </p:txBody>
      </p:sp>
    </p:spTree>
    <p:extLst>
      <p:ext uri="{BB962C8B-B14F-4D97-AF65-F5344CB8AC3E}">
        <p14:creationId xmlns:p14="http://schemas.microsoft.com/office/powerpoint/2010/main" val="1552129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1647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Engrossed: </a:t>
            </a:r>
            <a:r>
              <a:rPr lang="en-US" sz="40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open peer review</a:t>
            </a:r>
            <a:r>
              <a:rPr lang="en-US" sz="4000" dirty="0">
                <a:latin typeface="Avenir Next Regular"/>
                <a:cs typeface="Avenir Next Regular"/>
              </a:rPr>
              <a:t/>
            </a:r>
            <a:br>
              <a:rPr lang="en-US" sz="4000" dirty="0">
                <a:latin typeface="Avenir Next Regular"/>
                <a:cs typeface="Avenir Next Regular"/>
              </a:rPr>
            </a:br>
            <a:endParaRPr lang="en-US" sz="4000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  <p:pic>
        <p:nvPicPr>
          <p:cNvPr id="2" name="Picture 1" descr="PeerReviewMons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706" y="911412"/>
            <a:ext cx="5946588" cy="59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505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-43472"/>
            <a:ext cx="91440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Enraged</a:t>
            </a:r>
            <a:endParaRPr lang="en-US" sz="3600" dirty="0">
              <a:solidFill>
                <a:schemeClr val="bg1">
                  <a:lumMod val="75000"/>
                </a:schemeClr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5" name="Picture 4" descr="Enrage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27"/>
          <a:stretch/>
        </p:blipFill>
        <p:spPr>
          <a:xfrm>
            <a:off x="1627061" y="1001147"/>
            <a:ext cx="5889878" cy="5650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0519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-43472"/>
            <a:ext cx="91440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Engaged</a:t>
            </a:r>
            <a:endParaRPr lang="en-US" sz="3600" dirty="0">
              <a:solidFill>
                <a:schemeClr val="bg1">
                  <a:lumMod val="75000"/>
                </a:schemeClr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4" name="Picture 3" descr="Engage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8" r="16889"/>
          <a:stretch/>
        </p:blipFill>
        <p:spPr>
          <a:xfrm>
            <a:off x="1553838" y="823572"/>
            <a:ext cx="6036324" cy="6034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7074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60824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venir Next Demi Bold"/>
                <a:cs typeface="Avenir Next Demi Bold"/>
              </a:rPr>
              <a:t>Engaged: </a:t>
            </a:r>
            <a:r>
              <a:rPr lang="en-US" sz="3200" dirty="0">
                <a:solidFill>
                  <a:srgbClr val="BFBFBF"/>
                </a:solidFill>
                <a:latin typeface="Avenir Next Regular"/>
                <a:cs typeface="Avenir Next Regular"/>
              </a:rPr>
              <a:t>m</a:t>
            </a:r>
            <a:r>
              <a:rPr lang="en-US" sz="3200" dirty="0" smtClean="0">
                <a:solidFill>
                  <a:srgbClr val="BFBFBF"/>
                </a:solidFill>
                <a:latin typeface="Avenir Next Regular"/>
                <a:cs typeface="Avenir Next Regular"/>
              </a:rPr>
              <a:t>ember-facilitated discussions</a:t>
            </a:r>
            <a:endParaRPr lang="en-US" sz="3200" dirty="0">
              <a:solidFill>
                <a:srgbClr val="BFBFBF"/>
              </a:solidFill>
              <a:latin typeface="Avenir Next Regular"/>
              <a:cs typeface="Avenir Next Regular"/>
            </a:endParaRPr>
          </a:p>
        </p:txBody>
      </p:sp>
      <p:pic>
        <p:nvPicPr>
          <p:cNvPr id="3" name="Picture 2" descr="GroupDiscuss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53" y="948764"/>
            <a:ext cx="7545294" cy="565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910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1-01 at 10.35.2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118"/>
            <a:ext cx="9144000" cy="56178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79785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Engaged: </a:t>
            </a:r>
            <a:r>
              <a:rPr lang="en-US" sz="44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LMS – </a:t>
            </a:r>
            <a:r>
              <a:rPr lang="en-US" sz="4400" dirty="0" err="1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niihka</a:t>
            </a:r>
            <a:r>
              <a:rPr lang="en-US" sz="44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 (Sakai)</a:t>
            </a:r>
            <a:endParaRPr lang="en-US" sz="4400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27904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-14941"/>
            <a:ext cx="5109212" cy="884865"/>
          </a:xfrm>
        </p:spPr>
        <p:txBody>
          <a:bodyPr anchor="t">
            <a:no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The Context:</a:t>
            </a:r>
            <a:b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</a:b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11" name="Picture 10" descr="SundialMcCrack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49" y="1851671"/>
            <a:ext cx="2540000" cy="19050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 descr="RoudabushHal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77" y="3941115"/>
            <a:ext cx="3723035" cy="2792276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KingLibrar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824" y="503122"/>
            <a:ext cx="2735312" cy="205148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 descr="AlumniHallMiamiu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511" y="3203666"/>
            <a:ext cx="4099475" cy="30267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Muohiobelltower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345" y="943704"/>
            <a:ext cx="2416353" cy="32218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3058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60824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venir Next Demi Bold"/>
                <a:cs typeface="Avenir Next Demi Bold"/>
              </a:rPr>
              <a:t>Engaged: </a:t>
            </a:r>
            <a:r>
              <a:rPr lang="en-US" sz="3200" dirty="0">
                <a:solidFill>
                  <a:srgbClr val="BFBFBF"/>
                </a:solidFill>
                <a:latin typeface="Avenir Next Regular"/>
                <a:cs typeface="Avenir Next Regular"/>
              </a:rPr>
              <a:t>p</a:t>
            </a:r>
            <a:r>
              <a:rPr lang="en-US" sz="3200" dirty="0" smtClean="0">
                <a:solidFill>
                  <a:srgbClr val="BFBFBF"/>
                </a:solidFill>
                <a:latin typeface="Avenir Next Regular"/>
                <a:cs typeface="Avenir Next Regular"/>
              </a:rPr>
              <a:t>anel on open data/data sharing</a:t>
            </a:r>
            <a:endParaRPr lang="en-US" sz="3200" dirty="0">
              <a:solidFill>
                <a:srgbClr val="BFBFBF"/>
              </a:solidFill>
              <a:latin typeface="Avenir Next Regular"/>
              <a:cs typeface="Avenir Next Regular"/>
            </a:endParaRPr>
          </a:p>
        </p:txBody>
      </p:sp>
      <p:pic>
        <p:nvPicPr>
          <p:cNvPr id="2" name="Picture 1" descr="PanelDiscuss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1060825"/>
            <a:ext cx="81280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74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60824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Avenir Next Demi Bold"/>
                <a:cs typeface="Avenir Next Demi Bold"/>
              </a:rPr>
              <a:t>Engaged: </a:t>
            </a:r>
            <a:r>
              <a:rPr lang="en-US" sz="3200" dirty="0">
                <a:solidFill>
                  <a:srgbClr val="BFBFBF"/>
                </a:solidFill>
                <a:latin typeface="Avenir Next Regular"/>
                <a:cs typeface="Avenir Next Regular"/>
              </a:rPr>
              <a:t>g</a:t>
            </a:r>
            <a:r>
              <a:rPr lang="en-US" sz="3200" dirty="0" smtClean="0">
                <a:solidFill>
                  <a:srgbClr val="BFBFBF"/>
                </a:solidFill>
                <a:latin typeface="Avenir Next Regular"/>
                <a:cs typeface="Avenir Next Regular"/>
              </a:rPr>
              <a:t>etting your work “out there”</a:t>
            </a:r>
            <a:endParaRPr lang="en-US" sz="3200" dirty="0">
              <a:solidFill>
                <a:srgbClr val="BFBFBF"/>
              </a:solidFill>
              <a:latin typeface="Avenir Next Regular"/>
              <a:cs typeface="Avenir Next Regular"/>
            </a:endParaRPr>
          </a:p>
        </p:txBody>
      </p:sp>
      <p:pic>
        <p:nvPicPr>
          <p:cNvPr id="3" name="Picture 2" descr="GettingWorkOutThe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33" y="1479177"/>
            <a:ext cx="4422587" cy="4422587"/>
          </a:xfrm>
          <a:prstGeom prst="rect">
            <a:avLst/>
          </a:prstGeom>
        </p:spPr>
      </p:pic>
      <p:pic>
        <p:nvPicPr>
          <p:cNvPr id="5" name="Picture 4" descr="altmetric_logo_600p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87" y="1479177"/>
            <a:ext cx="3048001" cy="1082041"/>
          </a:xfrm>
          <a:prstGeom prst="rect">
            <a:avLst/>
          </a:prstGeom>
        </p:spPr>
      </p:pic>
      <p:pic>
        <p:nvPicPr>
          <p:cNvPr id="6" name="Picture 5" descr="logo-plu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87" y="2990665"/>
            <a:ext cx="3287060" cy="1479176"/>
          </a:xfrm>
          <a:prstGeom prst="rect">
            <a:avLst/>
          </a:prstGeom>
        </p:spPr>
      </p:pic>
      <p:pic>
        <p:nvPicPr>
          <p:cNvPr id="8" name="Picture 7" descr="impactstory-logo-sideway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87" y="5116231"/>
            <a:ext cx="3530485" cy="78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9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9546" y="0"/>
            <a:ext cx="77724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Outcomes</a:t>
            </a: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3" name="Picture 2" descr="Lesson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8" y="1015620"/>
            <a:ext cx="7425764" cy="556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84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-1" y="14069"/>
            <a:ext cx="9143999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Trebuchet MS"/>
                <a:cs typeface="Trebuchet MS"/>
              </a:rPr>
              <a:t>Successes</a:t>
            </a:r>
            <a:endParaRPr lang="en-US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3" name="Picture 2" descr="Succes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36" y="838937"/>
            <a:ext cx="7739529" cy="580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311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-1" y="14069"/>
            <a:ext cx="10264589" cy="972049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Open Access Week </a:t>
            </a:r>
            <a:r>
              <a:rPr lang="en-US" sz="3600" dirty="0">
                <a:solidFill>
                  <a:srgbClr val="FFFFFF"/>
                </a:solidFill>
                <a:latin typeface="Avenir Next Regular"/>
                <a:cs typeface="Avenir Next Regular"/>
              </a:rPr>
              <a:t>p</a:t>
            </a:r>
            <a:r>
              <a:rPr lang="en-US" sz="3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anel </a:t>
            </a:r>
            <a:r>
              <a:rPr lang="en-US" sz="3600" dirty="0">
                <a:solidFill>
                  <a:srgbClr val="FFFFFF"/>
                </a:solidFill>
                <a:latin typeface="Avenir Next Regular"/>
                <a:cs typeface="Avenir Next Regular"/>
              </a:rPr>
              <a:t>d</a:t>
            </a:r>
            <a:r>
              <a:rPr lang="en-US" sz="36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iscussion</a:t>
            </a:r>
            <a:endParaRPr lang="en-US" sz="3600" dirty="0">
              <a:solidFill>
                <a:srgbClr val="FFFFFF"/>
              </a:solidFill>
              <a:latin typeface="Avenir Next Regular"/>
              <a:cs typeface="Avenir Next Regular"/>
            </a:endParaRPr>
          </a:p>
        </p:txBody>
      </p:sp>
      <p:pic>
        <p:nvPicPr>
          <p:cNvPr id="4" name="Picture 3" descr="PublishDontPerish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776" y="986118"/>
            <a:ext cx="3770449" cy="582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532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-1" y="14069"/>
            <a:ext cx="10264589" cy="972049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Scholarly Communication </a:t>
            </a:r>
            <a:r>
              <a:rPr lang="en-US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website</a:t>
            </a:r>
            <a:endParaRPr lang="en-US" sz="3600" dirty="0">
              <a:solidFill>
                <a:srgbClr val="FFFFFF"/>
              </a:solidFill>
              <a:latin typeface="Avenir Next Regular"/>
              <a:cs typeface="Avenir Next Regular"/>
            </a:endParaRPr>
          </a:p>
        </p:txBody>
      </p:sp>
      <p:pic>
        <p:nvPicPr>
          <p:cNvPr id="5" name="Picture 4" descr="CardSorti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88" y="814294"/>
            <a:ext cx="7918824" cy="593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304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-1" y="14069"/>
            <a:ext cx="10264589" cy="972049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Faculty behaviors changed</a:t>
            </a:r>
            <a:endParaRPr lang="en-US" sz="3600" dirty="0">
              <a:solidFill>
                <a:srgbClr val="FFFFFF"/>
              </a:solidFill>
              <a:latin typeface="Avenir Next Regular"/>
              <a:cs typeface="Avenir Next Regular"/>
            </a:endParaRPr>
          </a:p>
        </p:txBody>
      </p:sp>
      <p:pic>
        <p:nvPicPr>
          <p:cNvPr id="2" name="Picture 1" descr="Screen Shot 2014-11-01 at 11.12.4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72" y="1414143"/>
            <a:ext cx="8654657" cy="475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5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-1" y="14069"/>
            <a:ext cx="10264589" cy="972049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Faculty behaviors changed</a:t>
            </a:r>
            <a:endParaRPr lang="en-US" sz="3600" dirty="0">
              <a:solidFill>
                <a:srgbClr val="FFFFFF"/>
              </a:solidFill>
              <a:latin typeface="Avenir Next Regular"/>
              <a:cs typeface="Avenir Next Regular"/>
            </a:endParaRPr>
          </a:p>
        </p:txBody>
      </p:sp>
      <p:pic>
        <p:nvPicPr>
          <p:cNvPr id="3" name="Picture 2" descr="Screen Shot 2014-11-01 at 11.17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17" y="1169147"/>
            <a:ext cx="4034118" cy="2737072"/>
          </a:xfrm>
          <a:prstGeom prst="rect">
            <a:avLst/>
          </a:prstGeom>
        </p:spPr>
      </p:pic>
      <p:pic>
        <p:nvPicPr>
          <p:cNvPr id="4" name="Picture 3" descr="Screen Shot 2014-11-01 at 11.19.3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64" y="3629740"/>
            <a:ext cx="4510645" cy="2824848"/>
          </a:xfrm>
          <a:prstGeom prst="rect">
            <a:avLst/>
          </a:prstGeom>
        </p:spPr>
      </p:pic>
      <p:sp>
        <p:nvSpPr>
          <p:cNvPr id="8" name="Curved Right Arrow 7"/>
          <p:cNvSpPr/>
          <p:nvPr/>
        </p:nvSpPr>
        <p:spPr>
          <a:xfrm rot="18241708">
            <a:off x="1939064" y="3729426"/>
            <a:ext cx="1173462" cy="3388442"/>
          </a:xfrm>
          <a:prstGeom prst="curvedRightArrow">
            <a:avLst>
              <a:gd name="adj1" fmla="val 25000"/>
              <a:gd name="adj2" fmla="val 50000"/>
              <a:gd name="adj3" fmla="val 25220"/>
            </a:avLst>
          </a:prstGeom>
          <a:solidFill>
            <a:schemeClr val="accent1">
              <a:lumMod val="75000"/>
            </a:schemeClr>
          </a:solidFill>
          <a:ln w="3810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1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-1" y="14069"/>
            <a:ext cx="10264589" cy="972049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Faculty created tools</a:t>
            </a:r>
            <a:endParaRPr lang="en-US" sz="3600" dirty="0">
              <a:solidFill>
                <a:srgbClr val="FFFFFF"/>
              </a:solidFill>
              <a:latin typeface="Avenir Next Regular"/>
              <a:cs typeface="Avenir Next Regular"/>
            </a:endParaRPr>
          </a:p>
        </p:txBody>
      </p:sp>
      <p:pic>
        <p:nvPicPr>
          <p:cNvPr id="2" name="Picture 1" descr="Screen Shot 2014-11-01 at 11.25.0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3900"/>
            <a:ext cx="9144000" cy="284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54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-1" y="14069"/>
            <a:ext cx="10264589" cy="972049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Breaking Down Silos</a:t>
            </a:r>
            <a:endParaRPr lang="en-US" sz="3600" dirty="0">
              <a:solidFill>
                <a:srgbClr val="FFFFFF"/>
              </a:solidFill>
              <a:latin typeface="Avenir Next Regular"/>
              <a:cs typeface="Avenir Next Regular"/>
            </a:endParaRPr>
          </a:p>
        </p:txBody>
      </p:sp>
      <p:pic>
        <p:nvPicPr>
          <p:cNvPr id="3" name="Picture 2" descr="Sil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20" y="986118"/>
            <a:ext cx="8430361" cy="556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23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837632"/>
          </a:xfrm>
        </p:spPr>
        <p:txBody>
          <a:bodyPr anchor="t">
            <a:no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The Challenge:</a:t>
            </a: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3" name="Picture 2" descr="SPARC_OA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689" y="3007107"/>
            <a:ext cx="3537128" cy="3537128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RustyPadloc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06" y="1125536"/>
            <a:ext cx="4711755" cy="3143624"/>
          </a:xfrm>
          <a:prstGeom prst="rect">
            <a:avLst/>
          </a:prstGeom>
        </p:spPr>
      </p:pic>
      <p:sp>
        <p:nvSpPr>
          <p:cNvPr id="11" name="Curved Right Arrow 10"/>
          <p:cNvSpPr/>
          <p:nvPr/>
        </p:nvSpPr>
        <p:spPr>
          <a:xfrm rot="18241708">
            <a:off x="2849740" y="4162720"/>
            <a:ext cx="1173462" cy="3388442"/>
          </a:xfrm>
          <a:prstGeom prst="curvedRightArrow">
            <a:avLst>
              <a:gd name="adj1" fmla="val 25000"/>
              <a:gd name="adj2" fmla="val 50000"/>
              <a:gd name="adj3" fmla="val 25220"/>
            </a:avLst>
          </a:prstGeom>
          <a:solidFill>
            <a:schemeClr val="accent1">
              <a:lumMod val="75000"/>
            </a:schemeClr>
          </a:solidFill>
          <a:ln w="3810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69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34922"/>
            <a:ext cx="7772400" cy="891432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Your FLC: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diy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0574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2" name="Picture 1" descr="DI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869" y="1072332"/>
            <a:ext cx="7276263" cy="562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16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9980"/>
            <a:ext cx="77724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DIY: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funding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0574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Mone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9023"/>
            <a:ext cx="9144000" cy="609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72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9980"/>
            <a:ext cx="77724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DIY: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funding </a:t>
            </a:r>
            <a:r>
              <a:rPr lang="en-US" dirty="0" smtClean="0">
                <a:solidFill>
                  <a:srgbClr val="BFBFBF"/>
                </a:solidFill>
                <a:latin typeface="Avenir Next Regular"/>
                <a:cs typeface="Avenir Next Regular"/>
              </a:rPr>
              <a:t>partners</a:t>
            </a:r>
            <a:endParaRPr lang="en-US" dirty="0">
              <a:solidFill>
                <a:srgbClr val="BFBFBF"/>
              </a:solidFill>
              <a:latin typeface="Avenir Next Regular"/>
              <a:cs typeface="Avenir Next Regular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0574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41104" y="1465944"/>
            <a:ext cx="2742543" cy="412420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endParaRPr lang="en-US" sz="2800" dirty="0">
              <a:solidFill>
                <a:srgbClr val="FFFFFF"/>
              </a:solidFill>
              <a:latin typeface="Avenir Next Regular"/>
              <a:cs typeface="Avenir Next Regular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Center for Teaching &amp; Learning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FFFFFF"/>
              </a:solidFill>
              <a:latin typeface="Avenir Next Regular"/>
              <a:cs typeface="Avenir Next Regular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Center for Advancement of Teaching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FFFFFF"/>
              </a:solidFill>
              <a:latin typeface="Avenir Next Regular"/>
              <a:cs typeface="Avenir Next Regular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Center for Teaching Innovation and Excellence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FFFFFF"/>
              </a:solidFill>
              <a:latin typeface="Avenir Next Regular"/>
              <a:cs typeface="Avenir Next Regular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Faculty Professional Development Center</a:t>
            </a:r>
          </a:p>
        </p:txBody>
      </p:sp>
      <p:pic>
        <p:nvPicPr>
          <p:cNvPr id="4" name="Picture 3" descr="Screen Shot 2014-11-01 at 5.11.52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" t="11111" r="3584"/>
          <a:stretch/>
        </p:blipFill>
        <p:spPr>
          <a:xfrm>
            <a:off x="3033058" y="762000"/>
            <a:ext cx="6110942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49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5039"/>
            <a:ext cx="77724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DIY:</a:t>
            </a:r>
            <a:r>
              <a:rPr lang="en-US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funding </a:t>
            </a:r>
            <a:r>
              <a:rPr lang="en-US" dirty="0">
                <a:solidFill>
                  <a:srgbClr val="BFBFBF"/>
                </a:solidFill>
                <a:latin typeface="Avenir Next Regular"/>
                <a:cs typeface="Avenir Next Regular"/>
              </a:rPr>
              <a:t>partners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0574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ukeOfficeScholCom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21" y="1994012"/>
            <a:ext cx="3555618" cy="15087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EmoryScholCom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051" y="4706194"/>
            <a:ext cx="4147930" cy="20112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Harvar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773" y="3612504"/>
            <a:ext cx="7729092" cy="941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UnivOfKansasScholCom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119" y="1161651"/>
            <a:ext cx="4255862" cy="23411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UniversityOfCaliforniaScholCom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05" y="5929253"/>
            <a:ext cx="4655562" cy="7396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ittScholCom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21" y="1125420"/>
            <a:ext cx="3124431" cy="6662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UMassAmher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21" y="4706193"/>
            <a:ext cx="2983327" cy="1083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4031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5040"/>
            <a:ext cx="9144000" cy="921314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DIY:</a:t>
            </a:r>
            <a:r>
              <a:rPr lang="en-US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marketing, promotion, communication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  <p:pic>
        <p:nvPicPr>
          <p:cNvPr id="3" name="Picture 2" descr="SocialMediaMarketi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850900"/>
            <a:ext cx="7493000" cy="600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339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5040"/>
            <a:ext cx="7772400" cy="921314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DIY:</a:t>
            </a:r>
            <a:r>
              <a:rPr lang="en-US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scheduling &amp; meetings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  <p:pic>
        <p:nvPicPr>
          <p:cNvPr id="2" name="Picture 1" descr="Calend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1129553"/>
            <a:ext cx="81280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587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gaphon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2" y="467659"/>
            <a:ext cx="8939897" cy="592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58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Thank you!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q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uestions?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0574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2" name="Picture 1" descr="Question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71" y="953681"/>
            <a:ext cx="7605059" cy="590431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356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3486"/>
            <a:ext cx="7772400" cy="1009701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Photo Credits</a:t>
            </a: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479" y="1125277"/>
            <a:ext cx="3895697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Engrossed 3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Engrossed ©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TEDxCanberra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BY-NC-ND 2.0 license.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https://www.flickr.com/photos/tedxcanberra/</a:t>
            </a:r>
            <a:r>
              <a:rPr lang="en-US" sz="1200" dirty="0" smtClean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5119237201/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Enraged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Thoth God of Knowledge © Rage Wallpaper.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 2.0 license.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https://www.flickr.com/photos/thoth-god/3680655443</a:t>
            </a:r>
            <a:r>
              <a:rPr lang="en-US" sz="1200" dirty="0" smtClean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Engaged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Workshop © Heinrich-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Böll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-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Stiftung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BY-SA 2.0 license.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https://www.flickr.com/photos/boellstiftung/</a:t>
            </a:r>
            <a:r>
              <a:rPr lang="en-US" sz="1200" dirty="0" smtClean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5803926253</a:t>
            </a:r>
            <a:endParaRPr lang="en-US" sz="1200" dirty="0" smtClean="0">
              <a:solidFill>
                <a:srgbClr val="FFFFFF"/>
              </a:solidFill>
              <a:latin typeface="Avenir Next Condensed Regular"/>
              <a:cs typeface="Avenir Next Condensed Regular"/>
              <a:hlinkClick r:id="rId2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  <a:hlinkClick r:id="rId2"/>
            </a:endParaRPr>
          </a:p>
          <a:p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Miamiu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/Alumni Hall in Winter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In the public domain via Wikimedia Commons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commons.wikimedia.org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/wiki/</a:t>
            </a:r>
          </a:p>
          <a:p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File:Miamiu.jpg#mediaviewer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File:Miamiu.jpg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Muohiobelltower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In the public domain via Wikimedia Commons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commons.wikimedia.org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/wiki/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File: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Muohiobelltower.jpb#mediaviewer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File:Muohiobelltower.jpg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Sundial and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MacCracken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Hall © Brandon C/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ColorblindRain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 2.0 license.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bmcirillo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/3658748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  <a:hlinkClick r:id="rId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2561" y="1054156"/>
            <a:ext cx="4217674" cy="5816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Roudebush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Hall © Brandon C/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ColorblindRain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 2.0 license.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bmcirillo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/86556265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King Library © Brandon C/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ColorblindRain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 2.0 license.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bmcirillo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/86556538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Rusty Padlock © Katie Dalton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BY-NC-ND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katiedee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/3863955491/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Open Access Logo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1.0 public domain dedication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commons.wikimedia.org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/wiki</a:t>
            </a:r>
          </a:p>
          <a:p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File:Open_Access_logo_PLoS_white.svg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Le Select ©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jpeligen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BY-NC-ND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jpellgen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/14984073129</a:t>
            </a:r>
            <a:r>
              <a:rPr lang="en-US" sz="1200" dirty="0" smtClean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Blueprint © Will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Scullin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 2.0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licence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https://www.flickr.com/photos/wscullin/3770015991</a:t>
            </a:r>
            <a:r>
              <a:rPr lang="en-US" sz="1200" dirty="0" smtClean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Town Meeting on Minority Participation in Mathematics © Mathematical Association of America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BY-ND 2.0 license.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maaorg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/9522144785/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783992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3486"/>
            <a:ext cx="7772400" cy="1009701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Photo Credits</a:t>
            </a: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479" y="1023187"/>
            <a:ext cx="3895697" cy="5816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Screenshot from “Open Access Explained” video © Piled Higher and Deeper (PHD Comics)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youtu.be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/L5rVH1KGBCY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Peer Review Monster © Gideon Burton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BY-SA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wakingtiger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/3157622458/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Susan leads group discussion (2) ©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smannion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smannion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/3385143768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Panel Discussion ©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tylerhoff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tylerhoff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/5500743398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Scatter ©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Gioia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De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Antoniis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BY-NC-ND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/photos/jox1989/5327951306/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Altmetric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Badges ©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altmetric.com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www.altmetric.com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whatwedo.php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Plum Analytics logo © Plum Analytics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http://www.plumanalytics.com</a:t>
            </a:r>
            <a:r>
              <a:rPr lang="en-US" sz="1200" dirty="0" smtClean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Impactstory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logo ©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Impactstory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impactstory.org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/static/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img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impactstory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-logo-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sideways.png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2561" y="1048434"/>
            <a:ext cx="4217674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lesson ©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califmom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BY-NC-ND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califmom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/3925603644/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Success © Jeff Hester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BY-NC-SA 2.0 license.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jeffhester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/2434283985/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Card Sorting © Francisco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Tosete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BY-NC-SA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ftosete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/6168967242/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Overview of Scholarly Communication Sites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© David Perez, Ann Showalter, &amp; Amy Summerville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by permission of the authors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Silos © Bob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Jagendorf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bobjagendorf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/2219031438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DIY © James Provost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BY-NC-ND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jprovost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/3614581656/</a:t>
            </a:r>
          </a:p>
          <a:p>
            <a:endParaRPr lang="en-US" sz="1200" dirty="0" smtClean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Money © Nick Ares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BY-SA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aresauburnphotos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/2678453389/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219238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"/>
            <a:ext cx="7772400" cy="1506660"/>
          </a:xfrm>
        </p:spPr>
        <p:txBody>
          <a:bodyPr anchor="t">
            <a:norm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Previous Efforts:</a:t>
            </a:r>
            <a:b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</a:b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2" name="Picture 1" descr="LectureHal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9"/>
          <a:stretch/>
        </p:blipFill>
        <p:spPr>
          <a:xfrm>
            <a:off x="0" y="3353298"/>
            <a:ext cx="9144000" cy="35047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2783" y="1033566"/>
            <a:ext cx="58422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Presentations to: 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History Department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Psychology Department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College of Arts &amp; Sciences Department Chairs</a:t>
            </a:r>
            <a:endParaRPr lang="en-US" sz="2400" dirty="0">
              <a:solidFill>
                <a:srgbClr val="FFFFFF"/>
              </a:solidFill>
              <a:latin typeface="Avenir Next Regular"/>
              <a:cs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774642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3486"/>
            <a:ext cx="7772400" cy="1009701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Photo Credits</a:t>
            </a: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479" y="1158287"/>
            <a:ext cx="3895697" cy="378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CELTUA screenshot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© Center for the Enhancement of Learning, Teaching, and University Assessment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at Miami University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Social Media Marketing Madness Cartoon by 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HubSpot</a:t>
            </a:r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BY-NC-SA 2.0 license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https://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/photos/</a:t>
            </a:r>
            <a:r>
              <a:rPr lang="en-US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hubspot</a:t>
            </a:r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/3196650975/</a:t>
            </a:r>
          </a:p>
          <a:p>
            <a:endParaRPr lang="en-US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Calendar © Mike Hyde</a:t>
            </a:r>
          </a:p>
          <a:p>
            <a:r>
              <a:rPr lang="en-US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 under a CC BY-NC-SA 2.0 license</a:t>
            </a:r>
          </a:p>
          <a:p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://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photos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/54339182@N06/7052923747</a:t>
            </a:r>
          </a:p>
          <a:p>
            <a:endParaRPr lang="pl-PL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focusin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’ 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mind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© 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miuenski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miuenski</a:t>
            </a:r>
            <a:endParaRPr lang="pl-PL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under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a CC BY-NC-SA 2.0 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license</a:t>
            </a:r>
            <a:endParaRPr lang="pl-PL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://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photos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miuenski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/5887393036/</a:t>
            </a:r>
          </a:p>
          <a:p>
            <a:endParaRPr lang="pl-PL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Questions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© Tim 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O’Brien</a:t>
            </a:r>
            <a:endParaRPr lang="pl-PL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Used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under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 a CC BY-NC-SA 2.0 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license</a:t>
            </a:r>
            <a:endParaRPr lang="pl-PL" sz="1200" dirty="0">
              <a:solidFill>
                <a:srgbClr val="FFFFFF"/>
              </a:solidFill>
              <a:latin typeface="Avenir Next Condensed Regular"/>
              <a:cs typeface="Avenir Next Condensed Regular"/>
            </a:endParaRPr>
          </a:p>
          <a:p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https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://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www.flickr.com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photos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</a:t>
            </a:r>
            <a:r>
              <a:rPr lang="pl-PL" sz="1200" dirty="0" err="1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oberazzi</a:t>
            </a:r>
            <a:r>
              <a:rPr lang="pl-PL" sz="1200" dirty="0">
                <a:solidFill>
                  <a:srgbClr val="FFFFFF"/>
                </a:solidFill>
                <a:latin typeface="Avenir Next Condensed Regular"/>
                <a:cs typeface="Avenir Next Condensed Regular"/>
              </a:rPr>
              <a:t>/318947873/</a:t>
            </a:r>
          </a:p>
        </p:txBody>
      </p:sp>
    </p:spTree>
    <p:extLst>
      <p:ext uri="{BB962C8B-B14F-4D97-AF65-F5344CB8AC3E}">
        <p14:creationId xmlns:p14="http://schemas.microsoft.com/office/powerpoint/2010/main" val="296212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13486"/>
            <a:ext cx="7772400" cy="1009701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Et Cetera</a:t>
            </a: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478" y="1023187"/>
            <a:ext cx="9020521" cy="6524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This work was created by Jen Waller and Jennifer Bazeley for a concurrent session held from 2:15pm – 3:00pm in the Rutledge Room of the Francis Marion Hotel at the 34</a:t>
            </a:r>
            <a:r>
              <a:rPr lang="en-US" sz="2200" baseline="300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th</a:t>
            </a:r>
            <a:r>
              <a:rPr lang="en-US" sz="22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 Annual Charleston Conference in Charleston, South Carolina on November 6, 2014.</a:t>
            </a:r>
          </a:p>
          <a:p>
            <a:endParaRPr lang="en-US" sz="2200" dirty="0" smtClean="0">
              <a:solidFill>
                <a:srgbClr val="FFFFFF"/>
              </a:solidFill>
              <a:latin typeface="Avenir Next Regular"/>
              <a:cs typeface="Avenir Next Regular"/>
            </a:endParaRPr>
          </a:p>
          <a:p>
            <a:r>
              <a:rPr lang="en-US" sz="22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This work is licensed under a Creative Commons Attribution – Share Alike 3.0 Unported (CC BY-SA 3.0) license. For more information about this license, please see:</a:t>
            </a:r>
          </a:p>
          <a:p>
            <a:endParaRPr lang="en-US" sz="2200" dirty="0" smtClean="0">
              <a:solidFill>
                <a:srgbClr val="FFFFFF"/>
              </a:solidFill>
              <a:latin typeface="Avenir Next Regular"/>
              <a:cs typeface="Avenir Next Regular"/>
            </a:endParaRPr>
          </a:p>
          <a:p>
            <a:r>
              <a:rPr lang="en-US" sz="22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http://creativecommons.org/licenses/by-sa/3.0/deed.en_US</a:t>
            </a:r>
          </a:p>
          <a:p>
            <a:endParaRPr lang="en-US" sz="2200" dirty="0" smtClean="0">
              <a:solidFill>
                <a:srgbClr val="FFFFFF"/>
              </a:solidFill>
              <a:latin typeface="Avenir Next Regular"/>
              <a:cs typeface="Avenir Next Regular"/>
            </a:endParaRPr>
          </a:p>
          <a:p>
            <a:r>
              <a:rPr lang="en-US" sz="22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You can reach Jen Waller at jenwaller@miamioh.edu or @jenniferwaller on Twitter.</a:t>
            </a:r>
          </a:p>
          <a:p>
            <a:endParaRPr lang="en-US" sz="2200" dirty="0" smtClean="0">
              <a:solidFill>
                <a:srgbClr val="FFFFFF"/>
              </a:solidFill>
              <a:latin typeface="Avenir Next Regular"/>
              <a:cs typeface="Avenir Next Regular"/>
            </a:endParaRPr>
          </a:p>
          <a:p>
            <a:r>
              <a:rPr lang="en-US" sz="2200" dirty="0" smtClean="0">
                <a:solidFill>
                  <a:srgbClr val="FFFFFF"/>
                </a:solidFill>
                <a:latin typeface="Avenir Next Regular"/>
                <a:cs typeface="Avenir Next Regular"/>
              </a:rPr>
              <a:t>You can reach Jennifer Bazeley at bazelejw@miamioh.edu or @jwbazeley on Twitter. </a:t>
            </a:r>
          </a:p>
          <a:p>
            <a:endParaRPr lang="sv-SE" sz="2400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endParaRPr lang="sv-SE" sz="2400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endParaRPr lang="sv-SE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042964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31127"/>
            <a:ext cx="7772400" cy="14700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What is an FLC?</a:t>
            </a:r>
            <a:b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</a:br>
            <a:endParaRPr lang="en-US" dirty="0">
              <a:solidFill>
                <a:srgbClr val="FFFFFF"/>
              </a:solidFill>
              <a:latin typeface="Avenir Next Demi Bold"/>
              <a:cs typeface="Avenir Next Demi Bold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00528" y="1595237"/>
            <a:ext cx="8336982" cy="4984915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i="1" dirty="0" smtClean="0">
                <a:solidFill>
                  <a:schemeClr val="bg1">
                    <a:lumMod val="85000"/>
                  </a:schemeClr>
                </a:solidFill>
                <a:latin typeface="Avenir Next Regular"/>
                <a:cs typeface="Avenir Next Regular"/>
              </a:rPr>
              <a:t>“A faculty learning community is a group of trans-disciplinary faculty, graduate students and professional staff group of size 6-15 or more (8 to 12 is the recommended size) engaging in an active, collaborative, yearlong program with a curriculum about enhancing teaching and learning and with frequent seminars and activities that provide learning, development, transdisciplinarity, the scholarship of teaching and learning, and community building.” </a:t>
            </a:r>
          </a:p>
          <a:p>
            <a:pPr algn="l"/>
            <a:endParaRPr lang="en-US" i="1" dirty="0">
              <a:solidFill>
                <a:schemeClr val="bg1">
                  <a:lumMod val="85000"/>
                </a:schemeClr>
              </a:solidFill>
              <a:latin typeface="Trebuchet MS"/>
              <a:cs typeface="Trebuchet MS"/>
            </a:endParaRPr>
          </a:p>
          <a:p>
            <a:pPr algn="r"/>
            <a:r>
              <a:rPr lang="en-US" sz="2400" dirty="0">
                <a:solidFill>
                  <a:schemeClr val="bg1"/>
                </a:solidFill>
                <a:latin typeface="Avenir Next Regular"/>
                <a:cs typeface="Avenir Next Regular"/>
              </a:rPr>
              <a:t>http://www.units.miamioh.edu/flc/whatis.php</a:t>
            </a:r>
          </a:p>
        </p:txBody>
      </p:sp>
    </p:spTree>
    <p:extLst>
      <p:ext uri="{BB962C8B-B14F-4D97-AF65-F5344CB8AC3E}">
        <p14:creationId xmlns:p14="http://schemas.microsoft.com/office/powerpoint/2010/main" val="1526756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-43472"/>
            <a:ext cx="77724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The Process: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a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pplications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  <p:pic>
        <p:nvPicPr>
          <p:cNvPr id="2" name="Picture 1" descr="FLCappli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68" y="1190845"/>
            <a:ext cx="8152621" cy="542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897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-43472"/>
            <a:ext cx="9144000" cy="1470025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The Process: </a:t>
            </a: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member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s</a:t>
            </a: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election</a:t>
            </a:r>
            <a:endParaRPr lang="en-US" sz="3600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  <p:pic>
        <p:nvPicPr>
          <p:cNvPr id="3" name="Picture 2" descr="LeSelec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92" y="1055351"/>
            <a:ext cx="8165817" cy="540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25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-43471"/>
            <a:ext cx="9144000" cy="954884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Original Objectives</a:t>
            </a:r>
            <a:endParaRPr lang="en-US" sz="3600" dirty="0">
              <a:solidFill>
                <a:schemeClr val="bg1">
                  <a:lumMod val="75000"/>
                </a:schemeClr>
              </a:solidFill>
              <a:latin typeface="Avenir Next Demi Bold"/>
              <a:cs typeface="Avenir Next Demi Bold"/>
            </a:endParaRPr>
          </a:p>
        </p:txBody>
      </p:sp>
      <p:pic>
        <p:nvPicPr>
          <p:cNvPr id="2" name="Picture 1" descr="Bluepri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1" y="1026850"/>
            <a:ext cx="8293958" cy="5523776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432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-43472"/>
            <a:ext cx="9144000" cy="999707"/>
          </a:xfrm>
        </p:spPr>
        <p:txBody>
          <a:bodyPr anchor="t"/>
          <a:lstStyle/>
          <a:p>
            <a:pPr algn="l"/>
            <a:r>
              <a:rPr lang="en-US" dirty="0" smtClean="0">
                <a:solidFill>
                  <a:srgbClr val="FFFFFF"/>
                </a:solidFill>
                <a:latin typeface="Avenir Next Demi Bold"/>
                <a:cs typeface="Avenir Next Demi Bold"/>
              </a:rPr>
              <a:t>Our FLC: </a:t>
            </a:r>
            <a:r>
              <a:rPr lang="en-US" sz="4000" dirty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p</a:t>
            </a:r>
            <a:r>
              <a:rPr lang="en-US" sz="4000" dirty="0" smtClean="0">
                <a:solidFill>
                  <a:schemeClr val="bg1">
                    <a:lumMod val="75000"/>
                  </a:schemeClr>
                </a:solidFill>
                <a:latin typeface="Avenir Next Regular"/>
                <a:cs typeface="Avenir Next Regular"/>
              </a:rPr>
              <a:t>rogramming &amp; meetings</a:t>
            </a:r>
            <a:endParaRPr lang="en-US" sz="4000" dirty="0">
              <a:solidFill>
                <a:schemeClr val="bg1">
                  <a:lumMod val="75000"/>
                </a:schemeClr>
              </a:solidFill>
              <a:latin typeface="Avenir Next Regular"/>
              <a:cs typeface="Avenir Next Regular"/>
            </a:endParaRPr>
          </a:p>
        </p:txBody>
      </p:sp>
      <p:pic>
        <p:nvPicPr>
          <p:cNvPr id="4" name="Picture 3" descr="TownMeetingOnMinority.jp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53" y="1067965"/>
            <a:ext cx="8307295" cy="554252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2285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10342</TotalTime>
  <Words>1429</Words>
  <Application>Microsoft Macintosh PowerPoint</Application>
  <PresentationFormat>On-screen Show (4:3)</PresentationFormat>
  <Paragraphs>293</Paragraphs>
  <Slides>41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Engrossed, Enraged, Engaged: </vt:lpstr>
      <vt:lpstr>The Context: </vt:lpstr>
      <vt:lpstr>The Challenge:</vt:lpstr>
      <vt:lpstr>Previous Efforts: </vt:lpstr>
      <vt:lpstr>What is an FLC? </vt:lpstr>
      <vt:lpstr>The Process: applications</vt:lpstr>
      <vt:lpstr>The Process: member selection</vt:lpstr>
      <vt:lpstr>Original Objectives</vt:lpstr>
      <vt:lpstr>Our FLC: programming &amp; meetings</vt:lpstr>
      <vt:lpstr>Meeting Topics</vt:lpstr>
      <vt:lpstr>Engrossed</vt:lpstr>
      <vt:lpstr>Engrossed: “Open Access Explained” </vt:lpstr>
      <vt:lpstr>Publisher Revenue &amp; Profit</vt:lpstr>
      <vt:lpstr>Engrossed: author rights</vt:lpstr>
      <vt:lpstr>Engrossed: open peer review </vt:lpstr>
      <vt:lpstr>Enraged</vt:lpstr>
      <vt:lpstr>Engaged</vt:lpstr>
      <vt:lpstr>Engaged: member-facilitated discussions</vt:lpstr>
      <vt:lpstr>PowerPoint Presentation</vt:lpstr>
      <vt:lpstr>Engaged: panel on open data/data sharing</vt:lpstr>
      <vt:lpstr>Engaged: getting your work “out there”</vt:lpstr>
      <vt:lpstr>Outcomes</vt:lpstr>
      <vt:lpstr>Successes</vt:lpstr>
      <vt:lpstr>Open Access Week panel discussion</vt:lpstr>
      <vt:lpstr>Scholarly Communication website</vt:lpstr>
      <vt:lpstr>Faculty behaviors changed</vt:lpstr>
      <vt:lpstr>Faculty behaviors changed</vt:lpstr>
      <vt:lpstr>Faculty created tools</vt:lpstr>
      <vt:lpstr>Breaking Down Silos</vt:lpstr>
      <vt:lpstr>Your FLC: diy</vt:lpstr>
      <vt:lpstr>DIY: funding</vt:lpstr>
      <vt:lpstr>DIY: funding partners</vt:lpstr>
      <vt:lpstr>DIY: funding partners</vt:lpstr>
      <vt:lpstr>DIY: marketing, promotion, communication</vt:lpstr>
      <vt:lpstr>DIY: scheduling &amp; meetings</vt:lpstr>
      <vt:lpstr>PowerPoint Presentation</vt:lpstr>
      <vt:lpstr>Thank you! questions?</vt:lpstr>
      <vt:lpstr>Photo Credits</vt:lpstr>
      <vt:lpstr>Photo Credits</vt:lpstr>
      <vt:lpstr>Photo Credits</vt:lpstr>
      <vt:lpstr>Et Cetera</vt:lpstr>
    </vt:vector>
  </TitlesOfParts>
  <Company>Miami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 Waller</dc:creator>
  <cp:lastModifiedBy>Jen</cp:lastModifiedBy>
  <cp:revision>175</cp:revision>
  <dcterms:created xsi:type="dcterms:W3CDTF">2013-10-21T14:12:50Z</dcterms:created>
  <dcterms:modified xsi:type="dcterms:W3CDTF">2014-11-10T12:06:30Z</dcterms:modified>
</cp:coreProperties>
</file>