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3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3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0F60C-155E-4C32-8241-C02294B790A4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2D1B7A-C787-44A2-BC28-4C111CF8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941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D1B7A-C787-44A2-BC28-4C111CF8EF1A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3A14-C95E-465B-8E1D-7AD85235FD5B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E5F1-4F51-43C0-857D-28278597DD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3A14-C95E-465B-8E1D-7AD85235FD5B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E5F1-4F51-43C0-857D-28278597DD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3A14-C95E-465B-8E1D-7AD85235FD5B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E5F1-4F51-43C0-857D-28278597DDB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3A14-C95E-465B-8E1D-7AD85235FD5B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E5F1-4F51-43C0-857D-28278597DD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3A14-C95E-465B-8E1D-7AD85235FD5B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E5F1-4F51-43C0-857D-28278597DD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3A14-C95E-465B-8E1D-7AD85235FD5B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E5F1-4F51-43C0-857D-28278597DD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3A14-C95E-465B-8E1D-7AD85235FD5B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E5F1-4F51-43C0-857D-28278597DD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3A14-C95E-465B-8E1D-7AD85235FD5B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E5F1-4F51-43C0-857D-28278597DD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3A14-C95E-465B-8E1D-7AD85235FD5B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E5F1-4F51-43C0-857D-28278597DD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3A14-C95E-465B-8E1D-7AD85235FD5B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E5F1-4F51-43C0-857D-28278597DD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3A14-C95E-465B-8E1D-7AD85235FD5B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E5F1-4F51-43C0-857D-28278597DD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1863A14-C95E-465B-8E1D-7AD85235FD5B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408E5F1-4F51-43C0-857D-28278597DD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Patron Space-Use Analysis of a New Library Facility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Methods for Dispassionate Assessment of </a:t>
            </a:r>
          </a:p>
          <a:p>
            <a:r>
              <a:rPr lang="en-US" dirty="0" smtClean="0"/>
              <a:t>What’s Working, What Isn’t</a:t>
            </a:r>
          </a:p>
          <a:p>
            <a:endParaRPr lang="en-US" dirty="0" smtClean="0"/>
          </a:p>
          <a:p>
            <a:r>
              <a:rPr lang="en-US" dirty="0" smtClean="0"/>
              <a:t>Kevin </a:t>
            </a:r>
            <a:r>
              <a:rPr lang="en-US" dirty="0" err="1" smtClean="0"/>
              <a:t>Messner</a:t>
            </a:r>
            <a:r>
              <a:rPr lang="en-US" dirty="0" smtClean="0"/>
              <a:t>, B.E.S.T. Library</a:t>
            </a:r>
          </a:p>
          <a:p>
            <a:r>
              <a:rPr lang="en-US" dirty="0" smtClean="0"/>
              <a:t>Miami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962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519" y="3019232"/>
            <a:ext cx="3038899" cy="276263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“Monk Cell” 1-2 </a:t>
            </a:r>
            <a:r>
              <a:rPr lang="en-US" dirty="0"/>
              <a:t>P</a:t>
            </a:r>
            <a:r>
              <a:rPr lang="en-US" dirty="0" smtClean="0"/>
              <a:t>erson </a:t>
            </a:r>
            <a:r>
              <a:rPr lang="en-US" dirty="0"/>
              <a:t>S</a:t>
            </a:r>
            <a:r>
              <a:rPr lang="en-US" dirty="0" smtClean="0"/>
              <a:t>tudy Rooms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364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3276600"/>
            <a:ext cx="3568065" cy="292341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PCs </a:t>
            </a:r>
            <a:r>
              <a:rPr lang="en-US" dirty="0" err="1" smtClean="0"/>
              <a:t>vs</a:t>
            </a:r>
            <a:r>
              <a:rPr lang="en-US" dirty="0" smtClean="0"/>
              <a:t> Macs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1407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“Edge Effect” near Stacks</a:t>
            </a:r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00" y="2679700"/>
            <a:ext cx="3809249" cy="3446463"/>
          </a:xfrm>
        </p:spPr>
      </p:pic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yellow – 0.2-0.5% of total use</a:t>
            </a:r>
          </a:p>
          <a:p>
            <a:pPr marL="0" indent="0">
              <a:buNone/>
            </a:pPr>
            <a:r>
              <a:rPr lang="en-US" sz="1600" dirty="0"/>
              <a:t>o</a:t>
            </a:r>
            <a:r>
              <a:rPr lang="en-US" sz="1600" dirty="0" smtClean="0"/>
              <a:t>range – 0.5-1.0%</a:t>
            </a:r>
          </a:p>
          <a:p>
            <a:pPr marL="0" indent="0">
              <a:buNone/>
            </a:pPr>
            <a:r>
              <a:rPr lang="en-US" sz="1600" dirty="0"/>
              <a:t>r</a:t>
            </a:r>
            <a:r>
              <a:rPr lang="en-US" sz="1600" dirty="0" smtClean="0"/>
              <a:t>ed – 1.0-1.5%</a:t>
            </a:r>
          </a:p>
          <a:p>
            <a:pPr marL="0" indent="0">
              <a:buNone/>
            </a:pPr>
            <a:r>
              <a:rPr lang="en-US" sz="1600" dirty="0" smtClean="0"/>
              <a:t>Purple – 1.5+%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35207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Floor</a:t>
            </a:r>
            <a:r>
              <a:rPr lang="en-US" dirty="0" smtClean="0"/>
              <a:t>		</a:t>
            </a:r>
            <a:r>
              <a:rPr lang="en-US" u="sng" dirty="0" smtClean="0"/>
              <a:t>Afternoon</a:t>
            </a:r>
            <a:r>
              <a:rPr lang="en-US" dirty="0" smtClean="0"/>
              <a:t>	</a:t>
            </a:r>
            <a:r>
              <a:rPr lang="en-US" u="sng" dirty="0" smtClean="0"/>
              <a:t>Evening</a:t>
            </a:r>
          </a:p>
          <a:p>
            <a:pPr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(main)	</a:t>
            </a:r>
            <a:r>
              <a:rPr lang="en-US" b="1" dirty="0" smtClean="0"/>
              <a:t>66% (464)</a:t>
            </a:r>
            <a:r>
              <a:rPr lang="en-US" dirty="0" smtClean="0"/>
              <a:t>	35% (227)</a:t>
            </a:r>
          </a:p>
          <a:p>
            <a:pPr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		26% (186)	</a:t>
            </a:r>
            <a:r>
              <a:rPr lang="en-US" b="1" dirty="0" smtClean="0"/>
              <a:t>38% (247)</a:t>
            </a:r>
          </a:p>
          <a:p>
            <a:pPr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		8% (55)		</a:t>
            </a:r>
            <a:r>
              <a:rPr lang="en-US" b="1" dirty="0" smtClean="0"/>
              <a:t>27% (179)*</a:t>
            </a:r>
            <a:endParaRPr lang="en-US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dirty="0" smtClean="0"/>
              <a:t>Total		705		653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800" i="1" dirty="0" smtClean="0"/>
              <a:t>Over a one-month period, M-F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/>
              <a:t>Diurnal Cycle of 2</a:t>
            </a:r>
            <a:r>
              <a:rPr lang="en-US" sz="3800" baseline="30000" dirty="0" smtClean="0"/>
              <a:t>nd</a:t>
            </a:r>
            <a:r>
              <a:rPr lang="en-US" sz="3800" dirty="0" smtClean="0"/>
              <a:t> v 3</a:t>
            </a:r>
            <a:r>
              <a:rPr lang="en-US" sz="3800" baseline="30000" dirty="0" smtClean="0"/>
              <a:t>rd</a:t>
            </a:r>
            <a:r>
              <a:rPr lang="en-US" sz="3800" dirty="0" smtClean="0"/>
              <a:t> v 4</a:t>
            </a:r>
            <a:r>
              <a:rPr lang="en-US" sz="3800" baseline="30000" dirty="0" smtClean="0"/>
              <a:t>th</a:t>
            </a:r>
            <a:r>
              <a:rPr lang="en-US" sz="3800" dirty="0" smtClean="0"/>
              <a:t> Floor Use</a:t>
            </a: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1286553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Estimate of overall use level (weakness of gate count data)</a:t>
            </a:r>
          </a:p>
          <a:p>
            <a:r>
              <a:rPr lang="en-US" dirty="0"/>
              <a:t>Temporal </a:t>
            </a:r>
            <a:r>
              <a:rPr lang="en-US" dirty="0" smtClean="0"/>
              <a:t>use patterns: matching operations hours to demand, </a:t>
            </a:r>
            <a:r>
              <a:rPr lang="en-US" dirty="0"/>
              <a:t>is closing some sections/floors at slow times advisable</a:t>
            </a:r>
            <a:r>
              <a:rPr lang="en-US" dirty="0" smtClean="0"/>
              <a:t>?</a:t>
            </a:r>
          </a:p>
          <a:p>
            <a:r>
              <a:rPr lang="en-US" dirty="0" smtClean="0"/>
              <a:t>Identify underutilized spaces and furnishings, repurpose as feasible</a:t>
            </a:r>
          </a:p>
          <a:p>
            <a:r>
              <a:rPr lang="en-US" dirty="0" smtClean="0"/>
              <a:t>Identify crowded spaces – what do we need to replicate?</a:t>
            </a:r>
          </a:p>
          <a:p>
            <a:r>
              <a:rPr lang="en-US" dirty="0" smtClean="0"/>
              <a:t>Mac/PC balance; computer lab use and “flexibility”</a:t>
            </a:r>
          </a:p>
          <a:p>
            <a:r>
              <a:rPr lang="en-US" dirty="0" smtClean="0"/>
              <a:t>Are “group” study room seats used more heavily than regular seating? Are they used by groups or individuals?  (optimizing study room size)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Specific goals and questions for the study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5994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360" y="2674938"/>
            <a:ext cx="6415218" cy="345122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287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553" y="2674938"/>
            <a:ext cx="6604832" cy="345122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6770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265" y="2674938"/>
            <a:ext cx="6433407" cy="345122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4483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7781544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Popularity of walled study carrels, “swing chairs”</a:t>
            </a:r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733800"/>
            <a:ext cx="2476846" cy="2095793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 flipH="1">
            <a:off x="6096000" y="3276600"/>
            <a:ext cx="2438400" cy="274319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895633"/>
            <a:ext cx="2197259" cy="1819529"/>
          </a:xfrm>
        </p:spPr>
      </p:pic>
      <p:pic>
        <p:nvPicPr>
          <p:cNvPr id="2050" name="Picture 2" descr="C:\Users\ulb-circ\Desktop\2012-10-24_16-28-22_20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733800"/>
            <a:ext cx="3568700" cy="2011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7647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7781544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Underuse of computer lab and corridors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992" y="3867817"/>
            <a:ext cx="2267267" cy="1819529"/>
          </a:xfrm>
        </p:spPr>
      </p:pic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8458200" y="2590800"/>
            <a:ext cx="45719" cy="6397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373" y="3582027"/>
            <a:ext cx="2896004" cy="2391109"/>
          </a:xfrm>
        </p:spPr>
      </p:pic>
    </p:spTree>
    <p:extLst>
      <p:ext uri="{BB962C8B-B14F-4D97-AF65-F5344CB8AC3E}">
        <p14:creationId xmlns:p14="http://schemas.microsoft.com/office/powerpoint/2010/main" val="51516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B.E.S.T. Library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B</a:t>
            </a:r>
            <a:r>
              <a:rPr lang="en-US" dirty="0" smtClean="0"/>
              <a:t>usiness, </a:t>
            </a:r>
            <a:r>
              <a:rPr lang="en-US" b="1" dirty="0" smtClean="0"/>
              <a:t>E</a:t>
            </a:r>
            <a:r>
              <a:rPr lang="en-US" dirty="0" smtClean="0"/>
              <a:t>ngineering, </a:t>
            </a:r>
            <a:r>
              <a:rPr lang="en-US" b="1" dirty="0" smtClean="0"/>
              <a:t>S</a:t>
            </a:r>
            <a:r>
              <a:rPr lang="en-US" dirty="0" smtClean="0"/>
              <a:t>cience and </a:t>
            </a:r>
            <a:r>
              <a:rPr lang="en-US" b="1" dirty="0" smtClean="0"/>
              <a:t>T</a:t>
            </a:r>
            <a:r>
              <a:rPr lang="en-US" dirty="0" smtClean="0"/>
              <a:t>echnology -- necessarily (ahem) in that order</a:t>
            </a:r>
          </a:p>
          <a:p>
            <a:r>
              <a:rPr lang="en-US" dirty="0" smtClean="0"/>
              <a:t>Opened in August 2011, replacing Brill Science Library and adding Psychology Dept and School of Business as clientele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981392"/>
            <a:ext cx="3822700" cy="2843078"/>
          </a:xfrm>
        </p:spPr>
      </p:pic>
    </p:spTree>
    <p:extLst>
      <p:ext uri="{BB962C8B-B14F-4D97-AF65-F5344CB8AC3E}">
        <p14:creationId xmlns:p14="http://schemas.microsoft.com/office/powerpoint/2010/main" val="20862139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7781544" cy="639762"/>
          </a:xfrm>
        </p:spPr>
        <p:txBody>
          <a:bodyPr/>
          <a:lstStyle/>
          <a:p>
            <a:r>
              <a:rPr lang="en-US" dirty="0" smtClean="0"/>
              <a:t>Well, </a:t>
            </a:r>
            <a:r>
              <a:rPr lang="en-US" i="1" dirty="0" smtClean="0"/>
              <a:t>some</a:t>
            </a:r>
            <a:r>
              <a:rPr lang="en-US" dirty="0" smtClean="0"/>
              <a:t> corridors…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992" y="3867817"/>
            <a:ext cx="3041808" cy="2441114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flipH="1">
            <a:off x="8470392" y="2667000"/>
            <a:ext cx="64008" cy="639762"/>
          </a:xfrm>
        </p:spPr>
        <p:txBody>
          <a:bodyPr/>
          <a:lstStyle/>
          <a:p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741" y="3867817"/>
            <a:ext cx="2267267" cy="1819529"/>
          </a:xfrm>
        </p:spPr>
      </p:pic>
    </p:spTree>
    <p:extLst>
      <p:ext uri="{BB962C8B-B14F-4D97-AF65-F5344CB8AC3E}">
        <p14:creationId xmlns:p14="http://schemas.microsoft.com/office/powerpoint/2010/main" val="19498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7781544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Traditional Table Seating vs. Lounge Chair Seating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3810000"/>
            <a:ext cx="2581635" cy="1819529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flipH="1">
            <a:off x="8470392" y="2678113"/>
            <a:ext cx="64008" cy="6397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599" y="3429000"/>
            <a:ext cx="237617" cy="26971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6699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7781544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Reserved Study Rooms </a:t>
            </a:r>
            <a:r>
              <a:rPr lang="en-US" dirty="0" err="1" smtClean="0"/>
              <a:t>vs</a:t>
            </a:r>
            <a:r>
              <a:rPr lang="en-US" dirty="0" smtClean="0"/>
              <a:t> Uncontrolled Study Rooms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3429000"/>
            <a:ext cx="3518122" cy="3090242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flipH="1">
            <a:off x="8470392" y="2678113"/>
            <a:ext cx="140208" cy="6397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flipH="1">
            <a:off x="8467216" y="3429000"/>
            <a:ext cx="143383" cy="26971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8721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7781544" cy="639762"/>
          </a:xfrm>
        </p:spPr>
        <p:txBody>
          <a:bodyPr/>
          <a:lstStyle/>
          <a:p>
            <a:r>
              <a:rPr lang="en-US" dirty="0" smtClean="0"/>
              <a:t>PCs vs. Macs…oh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196" y="3429000"/>
            <a:ext cx="4041670" cy="2697163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flipH="1">
            <a:off x="8470392" y="2678113"/>
            <a:ext cx="64008" cy="6397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flipH="1">
            <a:off x="8467216" y="3429000"/>
            <a:ext cx="67183" cy="26971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2725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Enter the qualitative portion of the study, in planning: spring semester survey of patrons </a:t>
            </a:r>
            <a:r>
              <a:rPr lang="en-US" dirty="0"/>
              <a:t>“in situ</a:t>
            </a:r>
            <a:r>
              <a:rPr lang="en-US" dirty="0" smtClean="0"/>
              <a:t>”, in areas of interest identified through use maps</a:t>
            </a:r>
          </a:p>
          <a:p>
            <a:r>
              <a:rPr lang="en-US" dirty="0" smtClean="0"/>
              <a:t>Target highly used areas (maybe, certain rarely used areas too?) with brief paper survey</a:t>
            </a:r>
          </a:p>
          <a:p>
            <a:r>
              <a:rPr lang="en-US" dirty="0" smtClean="0"/>
              <a:t>Code survey sheets to location!</a:t>
            </a:r>
          </a:p>
          <a:p>
            <a:r>
              <a:rPr lang="en-US" dirty="0" smtClean="0"/>
              <a:t>No demographic info to be recorded, except possibly major area of study</a:t>
            </a:r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these patterns?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476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Draft Qualitative Survey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What were your reasons for choosing this particular seat or area today</a:t>
            </a:r>
            <a:r>
              <a:rPr lang="en-US" dirty="0" smtClean="0"/>
              <a:t>?  Choose as many as apply:</a:t>
            </a:r>
          </a:p>
          <a:p>
            <a:r>
              <a:rPr lang="en-US" dirty="0" smtClean="0"/>
              <a:t>I like this kind of chair</a:t>
            </a:r>
          </a:p>
          <a:p>
            <a:r>
              <a:rPr lang="en-US" dirty="0" smtClean="0"/>
              <a:t>I like this kind of table</a:t>
            </a:r>
          </a:p>
          <a:p>
            <a:r>
              <a:rPr lang="en-US" dirty="0" smtClean="0"/>
              <a:t>I like this kind of computer</a:t>
            </a:r>
          </a:p>
          <a:p>
            <a:r>
              <a:rPr lang="en-US" dirty="0" smtClean="0"/>
              <a:t>There was an electric outlet available</a:t>
            </a:r>
          </a:p>
          <a:p>
            <a:r>
              <a:rPr lang="en-US" dirty="0" smtClean="0"/>
              <a:t>I can study with another person or group</a:t>
            </a:r>
          </a:p>
          <a:p>
            <a:r>
              <a:rPr lang="en-US" dirty="0" smtClean="0"/>
              <a:t>Not crowded; elbow room</a:t>
            </a:r>
          </a:p>
          <a:p>
            <a:r>
              <a:rPr lang="en-US" dirty="0" smtClean="0"/>
              <a:t>Quiet/no one else around</a:t>
            </a:r>
          </a:p>
          <a:p>
            <a:r>
              <a:rPr lang="en-US" dirty="0" smtClean="0"/>
              <a:t>There are other people around/I don’t like being alone</a:t>
            </a:r>
          </a:p>
          <a:p>
            <a:r>
              <a:rPr lang="en-US" dirty="0" smtClean="0"/>
              <a:t>This was the first (or only) free spot I saw</a:t>
            </a:r>
          </a:p>
          <a:p>
            <a:r>
              <a:rPr lang="en-US" dirty="0" smtClean="0"/>
              <a:t>I just picked this space randomly</a:t>
            </a:r>
          </a:p>
          <a:p>
            <a:r>
              <a:rPr lang="en-US" dirty="0" smtClean="0"/>
              <a:t>Other __________________________________________________________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3325455"/>
            <a:ext cx="3822700" cy="2154953"/>
          </a:xfrm>
        </p:spPr>
      </p:pic>
    </p:spTree>
    <p:extLst>
      <p:ext uri="{BB962C8B-B14F-4D97-AF65-F5344CB8AC3E}">
        <p14:creationId xmlns:p14="http://schemas.microsoft.com/office/powerpoint/2010/main" val="20470775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1" y="2675467"/>
            <a:ext cx="8001000" cy="3450696"/>
          </a:xfrm>
        </p:spPr>
        <p:txBody>
          <a:bodyPr>
            <a:normAutofit/>
          </a:bodyPr>
          <a:lstStyle/>
          <a:p>
            <a:r>
              <a:rPr lang="en-US" sz="1800" dirty="0"/>
              <a:t>Was this the space you intended/hoped to use when you came here today?  If not, what/where did you intend</a:t>
            </a:r>
            <a:r>
              <a:rPr lang="en-US" sz="1800" dirty="0" smtClean="0"/>
              <a:t>?</a:t>
            </a:r>
          </a:p>
          <a:p>
            <a:endParaRPr lang="en-US" sz="1800" dirty="0" smtClean="0"/>
          </a:p>
          <a:p>
            <a:r>
              <a:rPr lang="en-US" sz="1800" dirty="0" smtClean="0"/>
              <a:t>How is this space working for you today?</a:t>
            </a:r>
          </a:p>
          <a:p>
            <a:endParaRPr lang="en-US" sz="1800" dirty="0"/>
          </a:p>
          <a:p>
            <a:r>
              <a:rPr lang="en-US" sz="1800" dirty="0" smtClean="0"/>
              <a:t>Any other comments about the </a:t>
            </a:r>
            <a:r>
              <a:rPr lang="en-US" sz="1800" dirty="0" smtClean="0"/>
              <a:t>space</a:t>
            </a:r>
          </a:p>
          <a:p>
            <a:pPr marL="0" indent="0">
              <a:buNone/>
            </a:pPr>
            <a:r>
              <a:rPr lang="en-US" sz="1800" dirty="0" smtClean="0"/>
              <a:t>       </a:t>
            </a:r>
            <a:r>
              <a:rPr lang="en-US" sz="1800" dirty="0" smtClean="0"/>
              <a:t>in B.E.S.T. Library?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Draft Qualitative Survey</a:t>
            </a:r>
            <a:endParaRPr lang="en-US" sz="3200" dirty="0"/>
          </a:p>
        </p:txBody>
      </p:sp>
      <p:pic>
        <p:nvPicPr>
          <p:cNvPr id="3074" name="Picture 2" descr="C:\Users\ulb-circ\Downloads\2012-10-24_16-29-19_4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276600"/>
            <a:ext cx="3379304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0785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PC </a:t>
            </a:r>
            <a:r>
              <a:rPr lang="en-US" dirty="0" err="1" smtClean="0"/>
              <a:t>vs</a:t>
            </a:r>
            <a:r>
              <a:rPr lang="en-US" dirty="0" smtClean="0"/>
              <a:t> Mac use</a:t>
            </a:r>
          </a:p>
          <a:p>
            <a:r>
              <a:rPr lang="en-US" dirty="0" smtClean="0"/>
              <a:t>Comparison/validation against study room reservation </a:t>
            </a:r>
            <a:r>
              <a:rPr lang="en-US" dirty="0" smtClean="0"/>
              <a:t>records</a:t>
            </a:r>
          </a:p>
          <a:p>
            <a:pPr lvl="1"/>
            <a:r>
              <a:rPr lang="en-US" dirty="0" smtClean="0"/>
              <a:t>are </a:t>
            </a:r>
            <a:r>
              <a:rPr lang="en-US" dirty="0" smtClean="0"/>
              <a:t>study rooms “booked up” as heavily as reservations </a:t>
            </a:r>
            <a:r>
              <a:rPr lang="en-US" dirty="0" smtClean="0"/>
              <a:t>suggest?</a:t>
            </a:r>
          </a:p>
          <a:p>
            <a:pPr lvl="1"/>
            <a:r>
              <a:rPr lang="en-US" dirty="0" smtClean="0"/>
              <a:t>Which </a:t>
            </a:r>
            <a:r>
              <a:rPr lang="en-US" dirty="0" smtClean="0"/>
              <a:t>are actually used as group and as single-person rooms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Are unregulated rooms used as heavily as </a:t>
            </a:r>
            <a:r>
              <a:rPr lang="en-US" dirty="0" err="1" smtClean="0"/>
              <a:t>reservable</a:t>
            </a:r>
            <a:r>
              <a:rPr lang="en-US" dirty="0" smtClean="0"/>
              <a:t> rooms?</a:t>
            </a:r>
            <a:endParaRPr lang="en-US" dirty="0" smtClean="0"/>
          </a:p>
          <a:p>
            <a:r>
              <a:rPr lang="en-US" dirty="0" smtClean="0"/>
              <a:t>Comparison to other buildings – other libraries, student center spaces (old and new)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Speculating Future Directions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0948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Mike </a:t>
            </a:r>
            <a:r>
              <a:rPr lang="en-US" dirty="0" err="1" smtClean="0"/>
              <a:t>LaTour</a:t>
            </a:r>
            <a:endParaRPr lang="en-US" dirty="0" smtClean="0"/>
          </a:p>
          <a:p>
            <a:r>
              <a:rPr lang="en-US" dirty="0" smtClean="0"/>
              <a:t>Nicole </a:t>
            </a:r>
            <a:r>
              <a:rPr lang="en-US" dirty="0" err="1" smtClean="0"/>
              <a:t>Berzins</a:t>
            </a:r>
            <a:r>
              <a:rPr lang="en-US" dirty="0" smtClean="0"/>
              <a:t> and Margaret Steward</a:t>
            </a:r>
          </a:p>
          <a:p>
            <a:r>
              <a:rPr lang="en-US" dirty="0" smtClean="0"/>
              <a:t>Thomas Tully</a:t>
            </a:r>
          </a:p>
          <a:p>
            <a:r>
              <a:rPr lang="en-US" dirty="0" smtClean="0"/>
              <a:t>Jerome Conley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98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“Oh, a New Library…Woe is </a:t>
            </a:r>
            <a:r>
              <a:rPr lang="en-US" dirty="0"/>
              <a:t>U</a:t>
            </a:r>
            <a:r>
              <a:rPr lang="en-US" dirty="0" smtClean="0"/>
              <a:t>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Project planning commenced in 2008, project re-scaled/re-budgeted in 2009</a:t>
            </a:r>
          </a:p>
          <a:p>
            <a:r>
              <a:rPr lang="en-US" sz="1600" dirty="0" smtClean="0"/>
              <a:t>Overall space allotment about 2/3 space of Brill, while adding 2 major print collection areas/user groups</a:t>
            </a:r>
          </a:p>
          <a:p>
            <a:pPr lvl="1"/>
            <a:r>
              <a:rPr lang="en-US" sz="1400" dirty="0" smtClean="0"/>
              <a:t>Building systems footprint increased</a:t>
            </a:r>
          </a:p>
          <a:p>
            <a:pPr lvl="1"/>
            <a:r>
              <a:rPr lang="en-US" sz="1400" dirty="0" smtClean="0"/>
              <a:t>Stack space limitations</a:t>
            </a:r>
          </a:p>
          <a:p>
            <a:r>
              <a:rPr lang="en-US" sz="1600" dirty="0" smtClean="0"/>
              <a:t>Basement and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Floor gutted and renovated</a:t>
            </a:r>
          </a:p>
          <a:p>
            <a:pPr lvl="1"/>
            <a:r>
              <a:rPr lang="en-US" sz="1400" dirty="0"/>
              <a:t>l</a:t>
            </a:r>
            <a:r>
              <a:rPr lang="en-US" sz="1400" dirty="0" smtClean="0"/>
              <a:t>ibrary also occupies part of 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floor</a:t>
            </a:r>
          </a:p>
          <a:p>
            <a:pPr lvl="1"/>
            <a:r>
              <a:rPr lang="en-US" sz="1400" i="1" dirty="0" smtClean="0"/>
              <a:t>promise of a Phase 2 renovation and restoration of original </a:t>
            </a:r>
            <a:r>
              <a:rPr lang="en-US" sz="1400" i="1" dirty="0" err="1" smtClean="0"/>
              <a:t>sq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ft</a:t>
            </a:r>
            <a:r>
              <a:rPr lang="en-US" sz="1400" i="1" dirty="0" smtClean="0"/>
              <a:t> allotment in 5-7 </a:t>
            </a:r>
            <a:r>
              <a:rPr lang="en-US" sz="1400" i="1" dirty="0" err="1" smtClean="0"/>
              <a:t>yrs</a:t>
            </a:r>
            <a:endParaRPr lang="en-US" sz="1400" i="1" dirty="0" smtClean="0"/>
          </a:p>
          <a:p>
            <a:r>
              <a:rPr lang="en-US" sz="1600" dirty="0" smtClean="0"/>
              <a:t>Opened August 2011</a:t>
            </a:r>
            <a:endParaRPr lang="en-US" sz="1600" dirty="0"/>
          </a:p>
        </p:txBody>
      </p:sp>
      <p:pic>
        <p:nvPicPr>
          <p:cNvPr id="5" name="Content Placeholder 4" descr="lawshall.jpeg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4" r="54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51522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the Space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Concerns with space include:</a:t>
            </a:r>
          </a:p>
          <a:p>
            <a:r>
              <a:rPr lang="en-US" dirty="0" smtClean="0"/>
              <a:t>“Swing space” on 2</a:t>
            </a:r>
            <a:r>
              <a:rPr lang="en-US" baseline="30000" dirty="0" smtClean="0"/>
              <a:t>nd</a:t>
            </a:r>
            <a:r>
              <a:rPr lang="en-US" dirty="0" smtClean="0"/>
              <a:t> floor</a:t>
            </a:r>
          </a:p>
          <a:p>
            <a:r>
              <a:rPr lang="en-US" dirty="0"/>
              <a:t>Snake-like building shape, long corridors not conducive to stacks, “open space” design; fire egress limits usable space</a:t>
            </a:r>
            <a:endParaRPr lang="en-US" dirty="0" smtClean="0"/>
          </a:p>
          <a:p>
            <a:r>
              <a:rPr lang="en-US" dirty="0" smtClean="0"/>
              <a:t>Building access issues --Good neighbors, but poor fences</a:t>
            </a:r>
            <a:endParaRPr lang="en-US" dirty="0"/>
          </a:p>
        </p:txBody>
      </p:sp>
      <p:pic>
        <p:nvPicPr>
          <p:cNvPr id="5" name="Content Placeholder 4" descr="bestcorridor.jpeg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37" r="187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3617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76654" y="2679192"/>
            <a:ext cx="3971545" cy="344728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Prepare argument for retention of swing space, “Phase 2”, upkeep and enhancement of current space and furnishings</a:t>
            </a:r>
          </a:p>
          <a:p>
            <a:pPr lvl="1"/>
            <a:r>
              <a:rPr lang="en-US" dirty="0" smtClean="0"/>
              <a:t>Student Center construction</a:t>
            </a:r>
          </a:p>
          <a:p>
            <a:r>
              <a:rPr lang="en-US" dirty="0" smtClean="0"/>
              <a:t>Evidence Basis: Demonstration of use patterns and needs, vs. opinion/perception/assertion</a:t>
            </a:r>
            <a:endParaRPr lang="en-US" dirty="0"/>
          </a:p>
        </p:txBody>
      </p:sp>
      <p:pic>
        <p:nvPicPr>
          <p:cNvPr id="5" name="Content Placeholder 4" descr="bestlobby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37" r="187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7225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Space Data Visualization in Libraries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2678114"/>
            <a:ext cx="2971800" cy="63976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Real-time public </a:t>
            </a:r>
            <a:r>
              <a:rPr lang="en-US" dirty="0"/>
              <a:t>c</a:t>
            </a:r>
            <a:r>
              <a:rPr lang="en-US" dirty="0" smtClean="0"/>
              <a:t>omputer availability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352800"/>
            <a:ext cx="2782332" cy="2362200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3886200" y="2678113"/>
            <a:ext cx="4584192" cy="639762"/>
          </a:xfrm>
        </p:spPr>
        <p:txBody>
          <a:bodyPr/>
          <a:lstStyle/>
          <a:p>
            <a:r>
              <a:rPr lang="en-US" dirty="0" smtClean="0"/>
              <a:t>B.E.S.T. Stacks Management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3505200"/>
            <a:ext cx="3176920" cy="1213583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876800"/>
            <a:ext cx="4200525" cy="90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741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Precedent: Space Use Study in Brill Library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76654" y="2679192"/>
            <a:ext cx="4885945" cy="3797808"/>
          </a:xfrm>
        </p:spPr>
        <p:txBody>
          <a:bodyPr>
            <a:noAutofit/>
          </a:bodyPr>
          <a:lstStyle/>
          <a:p>
            <a:r>
              <a:rPr lang="en-US" sz="1600" dirty="0" smtClean="0"/>
              <a:t>Conducted 2007-08</a:t>
            </a:r>
          </a:p>
          <a:p>
            <a:pPr>
              <a:buNone/>
            </a:pPr>
            <a:endParaRPr lang="en-US" sz="1600" dirty="0" smtClean="0"/>
          </a:p>
          <a:p>
            <a:r>
              <a:rPr lang="en-US" sz="1600" dirty="0" smtClean="0"/>
              <a:t>Functionalized methodology, learned from mistakes</a:t>
            </a:r>
          </a:p>
          <a:p>
            <a:pPr lvl="1"/>
            <a:r>
              <a:rPr lang="en-US" sz="1600" dirty="0"/>
              <a:t>n</a:t>
            </a:r>
            <a:r>
              <a:rPr lang="en-US" sz="1600" dirty="0" smtClean="0"/>
              <a:t>o personal/identifiable data involved</a:t>
            </a:r>
          </a:p>
          <a:p>
            <a:pPr lvl="1"/>
            <a:r>
              <a:rPr lang="en-US" sz="1600" dirty="0"/>
              <a:t>u</a:t>
            </a:r>
            <a:r>
              <a:rPr lang="en-US" sz="1600" dirty="0" smtClean="0"/>
              <a:t>se “counts” using map of space</a:t>
            </a:r>
          </a:p>
          <a:p>
            <a:pPr lvl="2"/>
            <a:r>
              <a:rPr lang="en-US" sz="1600" dirty="0" smtClean="0"/>
              <a:t>2x day sampling </a:t>
            </a:r>
            <a:r>
              <a:rPr lang="en-US" sz="1600" dirty="0" smtClean="0">
                <a:sym typeface="Wingdings" pitchFamily="2" charset="2"/>
              </a:rPr>
              <a:t></a:t>
            </a:r>
            <a:r>
              <a:rPr lang="en-US" sz="1600" dirty="0" smtClean="0"/>
              <a:t> overkill</a:t>
            </a:r>
          </a:p>
          <a:p>
            <a:pPr lvl="1"/>
            <a:r>
              <a:rPr lang="en-US" sz="1600" dirty="0" smtClean="0"/>
              <a:t>“grid” data, transcribe onto spreadsheet for analysis</a:t>
            </a:r>
          </a:p>
          <a:p>
            <a:pPr lvl="2"/>
            <a:r>
              <a:rPr lang="en-US" sz="1600" dirty="0" smtClean="0"/>
              <a:t>1/8” grid </a:t>
            </a:r>
            <a:r>
              <a:rPr lang="en-US" sz="1600" dirty="0" smtClean="0">
                <a:sym typeface="Wingdings" pitchFamily="2" charset="2"/>
              </a:rPr>
              <a:t> overkill</a:t>
            </a:r>
            <a:endParaRPr lang="en-US" sz="1600" dirty="0" smtClean="0"/>
          </a:p>
          <a:p>
            <a:pPr lvl="1"/>
            <a:r>
              <a:rPr lang="en-US" sz="1600" dirty="0" smtClean="0"/>
              <a:t>“heat maps” as primary analysis tool</a:t>
            </a:r>
          </a:p>
          <a:p>
            <a:pPr lvl="1"/>
            <a:r>
              <a:rPr lang="en-US" sz="1600" dirty="0" smtClean="0"/>
              <a:t>futility of assessment during first year at B.E.S.T.</a:t>
            </a:r>
          </a:p>
          <a:p>
            <a:pPr lvl="2">
              <a:buNone/>
            </a:pPr>
            <a:r>
              <a:rPr lang="en-US" sz="1600" dirty="0" smtClean="0"/>
              <a:t>(too much flux in furnishings)</a:t>
            </a:r>
          </a:p>
          <a:p>
            <a:pPr lvl="2"/>
            <a:endParaRPr lang="en-US" sz="1600" dirty="0" smtClean="0"/>
          </a:p>
          <a:p>
            <a:pPr lvl="1"/>
            <a:endParaRPr lang="en-US" sz="1600" dirty="0"/>
          </a:p>
        </p:txBody>
      </p:sp>
      <p:pic>
        <p:nvPicPr>
          <p:cNvPr id="5" name="Content Placeholder 4" descr="fpattern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5675312" y="2812256"/>
            <a:ext cx="1868488" cy="3373378"/>
          </a:xfrm>
        </p:spPr>
      </p:pic>
    </p:spTree>
    <p:extLst>
      <p:ext uri="{BB962C8B-B14F-4D97-AF65-F5344CB8AC3E}">
        <p14:creationId xmlns:p14="http://schemas.microsoft.com/office/powerpoint/2010/main" val="25686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335" y="3490786"/>
            <a:ext cx="4025265" cy="323035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Round </a:t>
            </a:r>
            <a:r>
              <a:rPr lang="en-US" dirty="0" err="1" smtClean="0"/>
              <a:t>vs</a:t>
            </a:r>
            <a:r>
              <a:rPr lang="en-US" dirty="0" smtClean="0"/>
              <a:t> Square Tables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445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“Walled” Study Carrels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930" y="2679700"/>
            <a:ext cx="2001390" cy="3446463"/>
          </a:xfrm>
        </p:spPr>
      </p:pic>
      <p:pic>
        <p:nvPicPr>
          <p:cNvPr id="5" name="Content Placeholder 4" descr="walledcarrelbest.jpg"/>
          <p:cNvPicPr>
            <a:picLocks noGrp="1" noChangeAspect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37" r="187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589609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650</TotalTime>
  <Words>830</Words>
  <Application>Microsoft Office PowerPoint</Application>
  <PresentationFormat>On-screen Show (4:3)</PresentationFormat>
  <Paragraphs>152</Paragraphs>
  <Slides>28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Waveform</vt:lpstr>
      <vt:lpstr>Patron Space-Use Analysis of a New Library Facility</vt:lpstr>
      <vt:lpstr>B.E.S.T. Library</vt:lpstr>
      <vt:lpstr>“Oh, a New Library…Woe is Us”</vt:lpstr>
      <vt:lpstr>Making the Space Work</vt:lpstr>
      <vt:lpstr>Motivation for Study</vt:lpstr>
      <vt:lpstr>Space Data Visualization in Libraries</vt:lpstr>
      <vt:lpstr>The Precedent: Space Use Study in Brill Library</vt:lpstr>
      <vt:lpstr>Round vs Square Tables</vt:lpstr>
      <vt:lpstr>“Walled” Study Carrels</vt:lpstr>
      <vt:lpstr>“Monk Cell” 1-2 Person Study Rooms</vt:lpstr>
      <vt:lpstr>PCs vs Macs</vt:lpstr>
      <vt:lpstr>“Edge Effect” near Stacks</vt:lpstr>
      <vt:lpstr>Diurnal Cycle of 2nd v 3rd v 4th Floor Use</vt:lpstr>
      <vt:lpstr>Specific goals and questions for the study</vt:lpstr>
      <vt:lpstr>Preliminary Results</vt:lpstr>
      <vt:lpstr>Preliminary Results</vt:lpstr>
      <vt:lpstr>Preliminary Results</vt:lpstr>
      <vt:lpstr>Preliminary Results</vt:lpstr>
      <vt:lpstr>Preliminary Results</vt:lpstr>
      <vt:lpstr>Preliminary Results</vt:lpstr>
      <vt:lpstr>Preliminary Results</vt:lpstr>
      <vt:lpstr>Preliminary Results</vt:lpstr>
      <vt:lpstr>Preliminary Results</vt:lpstr>
      <vt:lpstr>Why these patterns?</vt:lpstr>
      <vt:lpstr>Draft Qualitative Survey</vt:lpstr>
      <vt:lpstr>Draft Qualitative Survey</vt:lpstr>
      <vt:lpstr>Speculating Future Directions</vt:lpstr>
      <vt:lpstr>Thanks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Patron Space-Use Analysis of a New Library Facility</dc:title>
  <dc:creator>KRMessner</dc:creator>
  <cp:lastModifiedBy>KRMessner</cp:lastModifiedBy>
  <cp:revision>25</cp:revision>
  <dcterms:created xsi:type="dcterms:W3CDTF">2012-10-24T21:12:26Z</dcterms:created>
  <dcterms:modified xsi:type="dcterms:W3CDTF">2012-10-26T11:28:31Z</dcterms:modified>
</cp:coreProperties>
</file>